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60" r:id="rId2"/>
  </p:sldIdLst>
  <p:sldSz cx="9901238" cy="6840538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CFE"/>
    <a:srgbClr val="66FFCC"/>
    <a:srgbClr val="D9EDEF"/>
    <a:srgbClr val="FF8265"/>
    <a:srgbClr val="3366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95" autoAdjust="0"/>
    <p:restoredTop sz="99484" autoAdjust="0"/>
  </p:normalViewPr>
  <p:slideViewPr>
    <p:cSldViewPr snapToGrid="0">
      <p:cViewPr>
        <p:scale>
          <a:sx n="81" d="100"/>
          <a:sy n="81" d="100"/>
        </p:scale>
        <p:origin x="-1488" y="-192"/>
      </p:cViewPr>
      <p:guideLst>
        <p:guide orient="horz" pos="2159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25663"/>
            <a:ext cx="8415338" cy="14652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76675"/>
            <a:ext cx="6929438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AA421-7B80-49C5-A69D-11415665B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C9301-DC95-43B0-B62E-67BE553FC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0263" y="274638"/>
            <a:ext cx="2227262" cy="58356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2563" cy="58356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573EE-3CEA-4301-9417-45072CDC4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95300" y="1595438"/>
            <a:ext cx="8912225" cy="451485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50CD9-E9AD-429E-8865-F5143E8CD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BF988-C158-4174-992D-05DD41BD5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395788"/>
            <a:ext cx="8415337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898775"/>
            <a:ext cx="8415337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4F882-4734-462C-A733-0F1433505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595438"/>
            <a:ext cx="4379913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7613" y="1595438"/>
            <a:ext cx="4379912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D7F3D-4E30-4126-8169-224375846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0638" cy="11398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1938"/>
            <a:ext cx="437515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0113"/>
            <a:ext cx="4375150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29200" y="1531938"/>
            <a:ext cx="43767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29200" y="2170113"/>
            <a:ext cx="4376738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BCE45-38CF-4C03-83E7-B83A0CE71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28819-5FEC-42E1-8DED-803BA8749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30B1B-CC01-45FA-911E-EC117077D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0325" y="273050"/>
            <a:ext cx="5535613" cy="5837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1925"/>
            <a:ext cx="3257550" cy="4678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A9F18-E617-474B-8C89-2006D728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9925" y="4787900"/>
            <a:ext cx="5942013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39925" y="611188"/>
            <a:ext cx="5942013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39925" y="5353050"/>
            <a:ext cx="5942013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BD1A7-233D-477C-8F42-12B72C474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22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95438"/>
            <a:ext cx="891222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29350"/>
            <a:ext cx="230981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29350"/>
            <a:ext cx="3135312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6125" y="6229350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A23D4AC-CF7F-4C69-B82A-0B6888DD9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78063" y="78582"/>
            <a:ext cx="4987925" cy="341313"/>
          </a:xfrm>
        </p:spPr>
        <p:txBody>
          <a:bodyPr/>
          <a:lstStyle/>
          <a:p>
            <a:pPr eaLnBrk="1" hangingPunct="1"/>
            <a:r>
              <a:rPr lang="ru-RU" sz="1600" smtClean="0">
                <a:solidFill>
                  <a:schemeClr val="tx1"/>
                </a:solidFill>
              </a:rPr>
              <a:t>Структура Администрации </a:t>
            </a:r>
            <a:r>
              <a:rPr lang="ru-RU" sz="1600" dirty="0" err="1" smtClean="0">
                <a:solidFill>
                  <a:schemeClr val="tx1"/>
                </a:solidFill>
              </a:rPr>
              <a:t>Волоконовского</a:t>
            </a:r>
            <a:r>
              <a:rPr lang="ru-RU" sz="1600" dirty="0" smtClean="0">
                <a:solidFill>
                  <a:schemeClr val="tx1"/>
                </a:solidFill>
              </a:rPr>
              <a:t> муниципального округа</a:t>
            </a: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2937553" y="1720300"/>
            <a:ext cx="1314448" cy="8191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по социальной политике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52" name="Rectangle 14"/>
          <p:cNvSpPr>
            <a:spLocks noChangeArrowheads="1"/>
          </p:cNvSpPr>
          <p:nvPr/>
        </p:nvSpPr>
        <p:spPr bwMode="auto">
          <a:xfrm>
            <a:off x="4331832" y="1726975"/>
            <a:ext cx="1319212" cy="725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руководитель аппарата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Администрации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</a:p>
        </p:txBody>
      </p:sp>
      <p:sp>
        <p:nvSpPr>
          <p:cNvPr id="2053" name="Rectangle 23"/>
          <p:cNvSpPr>
            <a:spLocks noChangeArrowheads="1"/>
          </p:cNvSpPr>
          <p:nvPr/>
        </p:nvSpPr>
        <p:spPr bwMode="auto">
          <a:xfrm>
            <a:off x="7024688" y="1724819"/>
            <a:ext cx="1362075" cy="67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по стратегическому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развитию</a:t>
            </a:r>
          </a:p>
        </p:txBody>
      </p:sp>
      <p:sp>
        <p:nvSpPr>
          <p:cNvPr id="2054" name="Line 41"/>
          <p:cNvSpPr>
            <a:spLocks noChangeShapeType="1"/>
          </p:cNvSpPr>
          <p:nvPr/>
        </p:nvSpPr>
        <p:spPr bwMode="auto">
          <a:xfrm flipH="1">
            <a:off x="982663" y="1522413"/>
            <a:ext cx="8513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5" name="Line 45"/>
          <p:cNvSpPr>
            <a:spLocks noChangeShapeType="1"/>
          </p:cNvSpPr>
          <p:nvPr/>
        </p:nvSpPr>
        <p:spPr bwMode="auto">
          <a:xfrm flipH="1">
            <a:off x="3665538" y="1535113"/>
            <a:ext cx="1587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Rectangle 73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latin typeface="Tahoma" pitchFamily="34" charset="0"/>
              </a:rPr>
              <a:t> </a:t>
            </a:r>
          </a:p>
        </p:txBody>
      </p:sp>
      <p:sp>
        <p:nvSpPr>
          <p:cNvPr id="2057" name="Rectangle 140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dirty="0">
                <a:latin typeface="Tahoma" pitchFamily="34" charset="0"/>
              </a:rPr>
              <a:t> </a:t>
            </a:r>
          </a:p>
        </p:txBody>
      </p:sp>
      <p:sp>
        <p:nvSpPr>
          <p:cNvPr id="2058" name="Line 176"/>
          <p:cNvSpPr>
            <a:spLocks noChangeShapeType="1"/>
          </p:cNvSpPr>
          <p:nvPr/>
        </p:nvSpPr>
        <p:spPr bwMode="auto">
          <a:xfrm>
            <a:off x="5037138" y="966788"/>
            <a:ext cx="0" cy="538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Rectangle 210"/>
          <p:cNvSpPr>
            <a:spLocks noChangeArrowheads="1"/>
          </p:cNvSpPr>
          <p:nvPr/>
        </p:nvSpPr>
        <p:spPr bwMode="auto">
          <a:xfrm>
            <a:off x="53689" y="60561"/>
            <a:ext cx="2591400" cy="53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Помощник Г</a:t>
            </a:r>
            <a:r>
              <a:rPr lang="ru-RU" sz="1000" b="1" dirty="0" smtClean="0"/>
              <a:t>лавы</a:t>
            </a:r>
          </a:p>
          <a:p>
            <a:pPr algn="ctr" rtl="1"/>
            <a:r>
              <a:rPr lang="ru-RU" sz="1000" b="1" dirty="0" smtClean="0"/>
              <a:t> муниципального округа </a:t>
            </a:r>
          </a:p>
          <a:p>
            <a:pPr algn="ctr" rtl="1"/>
            <a:r>
              <a:rPr lang="ru-RU" sz="1000" b="1" dirty="0" smtClean="0"/>
              <a:t>по </a:t>
            </a:r>
            <a:r>
              <a:rPr lang="ru-RU" sz="1000" b="1" dirty="0"/>
              <a:t>информационной </a:t>
            </a:r>
            <a:endParaRPr lang="ru-RU" sz="1000" b="1" dirty="0" smtClean="0"/>
          </a:p>
          <a:p>
            <a:pPr algn="ctr" rtl="1"/>
            <a:r>
              <a:rPr lang="ru-RU" sz="1000" b="1" dirty="0" smtClean="0"/>
              <a:t>безопасности </a:t>
            </a:r>
            <a:endParaRPr lang="ru-RU" sz="1000" b="1" dirty="0"/>
          </a:p>
        </p:txBody>
      </p:sp>
      <p:sp>
        <p:nvSpPr>
          <p:cNvPr id="2060" name="Rectangle 213"/>
          <p:cNvSpPr>
            <a:spLocks noChangeArrowheads="1"/>
          </p:cNvSpPr>
          <p:nvPr/>
        </p:nvSpPr>
        <p:spPr bwMode="auto">
          <a:xfrm>
            <a:off x="1577206" y="1744432"/>
            <a:ext cx="1290638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финансов и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бюджетной политики</a:t>
            </a:r>
          </a:p>
          <a:p>
            <a:pPr algn="ctr"/>
            <a:r>
              <a:rPr lang="ru-RU" sz="1200" dirty="0">
                <a:latin typeface="Tahoma" pitchFamily="34" charset="0"/>
              </a:rPr>
              <a:t> </a:t>
            </a:r>
          </a:p>
        </p:txBody>
      </p:sp>
      <p:sp>
        <p:nvSpPr>
          <p:cNvPr id="2061" name="Rectangle 223"/>
          <p:cNvSpPr>
            <a:spLocks noChangeArrowheads="1"/>
          </p:cNvSpPr>
          <p:nvPr/>
        </p:nvSpPr>
        <p:spPr bwMode="auto">
          <a:xfrm>
            <a:off x="46411" y="2617789"/>
            <a:ext cx="1219254" cy="6194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сельского </a:t>
            </a:r>
            <a:r>
              <a:rPr lang="ru-RU" sz="800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развития территорий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65" name="Rectangle 234"/>
          <p:cNvSpPr>
            <a:spLocks noChangeArrowheads="1"/>
          </p:cNvSpPr>
          <p:nvPr/>
        </p:nvSpPr>
        <p:spPr bwMode="auto">
          <a:xfrm>
            <a:off x="4207866" y="5364049"/>
            <a:ext cx="1214437" cy="3751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по правовой </a:t>
            </a:r>
            <a:r>
              <a:rPr lang="ru-RU" sz="800" dirty="0" smtClean="0">
                <a:latin typeface="Tahoma" pitchFamily="34" charset="0"/>
              </a:rPr>
              <a:t>работе</a:t>
            </a:r>
          </a:p>
        </p:txBody>
      </p:sp>
      <p:sp>
        <p:nvSpPr>
          <p:cNvPr id="2066" name="Line 238"/>
          <p:cNvSpPr>
            <a:spLocks noChangeShapeType="1"/>
          </p:cNvSpPr>
          <p:nvPr/>
        </p:nvSpPr>
        <p:spPr bwMode="auto">
          <a:xfrm flipH="1" flipV="1">
            <a:off x="2657208" y="337296"/>
            <a:ext cx="747298" cy="3279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7" name="Line 244"/>
          <p:cNvSpPr>
            <a:spLocks noChangeShapeType="1"/>
          </p:cNvSpPr>
          <p:nvPr/>
        </p:nvSpPr>
        <p:spPr bwMode="auto">
          <a:xfrm flipH="1">
            <a:off x="7445375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" name="Rectangle 293"/>
          <p:cNvSpPr>
            <a:spLocks noChangeArrowheads="1"/>
          </p:cNvSpPr>
          <p:nvPr/>
        </p:nvSpPr>
        <p:spPr bwMode="auto">
          <a:xfrm>
            <a:off x="4218498" y="4356103"/>
            <a:ext cx="1225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  Информационно-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аналитический отдел</a:t>
            </a:r>
          </a:p>
        </p:txBody>
      </p:sp>
      <p:sp>
        <p:nvSpPr>
          <p:cNvPr id="2069" name="Rectangle 310"/>
          <p:cNvSpPr>
            <a:spLocks noChangeArrowheads="1"/>
          </p:cNvSpPr>
          <p:nvPr/>
        </p:nvSpPr>
        <p:spPr bwMode="auto">
          <a:xfrm>
            <a:off x="2968625" y="4893469"/>
            <a:ext cx="1092200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образования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0" name="Rectangle 311"/>
          <p:cNvSpPr>
            <a:spLocks noChangeArrowheads="1"/>
          </p:cNvSpPr>
          <p:nvPr/>
        </p:nvSpPr>
        <p:spPr bwMode="auto">
          <a:xfrm>
            <a:off x="2940051" y="5356154"/>
            <a:ext cx="1060450" cy="3730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/>
            <a:endParaRPr lang="ru-RU" sz="900" dirty="0">
              <a:latin typeface="Tahoma" pitchFamily="34" charset="0"/>
            </a:endParaRPr>
          </a:p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Управление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</a:t>
            </a:r>
          </a:p>
          <a:p>
            <a:pPr algn="ctr"/>
            <a:endParaRPr lang="ru-RU" sz="800" dirty="0">
              <a:latin typeface="Tahoma" pitchFamily="34" charset="0"/>
            </a:endParaRPr>
          </a:p>
          <a:p>
            <a:pPr algn="ctr"/>
            <a:endParaRPr lang="ru-RU" sz="900" dirty="0">
              <a:latin typeface="Tahoma" pitchFamily="34" charset="0"/>
            </a:endParaRPr>
          </a:p>
        </p:txBody>
      </p:sp>
      <p:sp>
        <p:nvSpPr>
          <p:cNvPr id="2071" name="Rectangle 312"/>
          <p:cNvSpPr>
            <a:spLocks noChangeArrowheads="1"/>
          </p:cNvSpPr>
          <p:nvPr/>
        </p:nvSpPr>
        <p:spPr bwMode="auto">
          <a:xfrm>
            <a:off x="6876594" y="2617788"/>
            <a:ext cx="1330325" cy="6194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прогнозирования,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развития </a:t>
            </a:r>
            <a:r>
              <a:rPr lang="ru-RU" sz="800" dirty="0">
                <a:latin typeface="Tahoma" pitchFamily="34" charset="0"/>
              </a:rPr>
              <a:t>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э</a:t>
            </a:r>
            <a:r>
              <a:rPr lang="ru-RU" sz="800" dirty="0" smtClean="0">
                <a:latin typeface="Tahoma" pitchFamily="34" charset="0"/>
              </a:rPr>
              <a:t>кономики 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потребительского рынка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2" name="Rectangle 324"/>
          <p:cNvSpPr>
            <a:spLocks noChangeArrowheads="1"/>
          </p:cNvSpPr>
          <p:nvPr/>
        </p:nvSpPr>
        <p:spPr bwMode="auto">
          <a:xfrm>
            <a:off x="1538601" y="2621983"/>
            <a:ext cx="1239837" cy="513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финансов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бюджетной </a:t>
            </a:r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3" name="Line 327"/>
          <p:cNvSpPr>
            <a:spLocks noChangeShapeType="1"/>
          </p:cNvSpPr>
          <p:nvPr/>
        </p:nvSpPr>
        <p:spPr bwMode="auto">
          <a:xfrm flipH="1">
            <a:off x="2278063" y="154463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4" name="Line 335"/>
          <p:cNvSpPr>
            <a:spLocks noChangeShapeType="1"/>
          </p:cNvSpPr>
          <p:nvPr/>
        </p:nvSpPr>
        <p:spPr bwMode="auto">
          <a:xfrm>
            <a:off x="2727325" y="322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Rectangle 342"/>
          <p:cNvSpPr>
            <a:spLocks noChangeArrowheads="1"/>
          </p:cNvSpPr>
          <p:nvPr/>
        </p:nvSpPr>
        <p:spPr bwMode="auto">
          <a:xfrm>
            <a:off x="8503248" y="6062418"/>
            <a:ext cx="1090613" cy="4488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архитектуры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</a:t>
            </a:r>
            <a:r>
              <a:rPr lang="ru-RU" sz="800" dirty="0" smtClean="0">
                <a:latin typeface="Tahoma" pitchFamily="34" charset="0"/>
              </a:rPr>
              <a:t>градостроительства</a:t>
            </a:r>
          </a:p>
        </p:txBody>
      </p:sp>
      <p:sp>
        <p:nvSpPr>
          <p:cNvPr id="2076" name="Line 343"/>
          <p:cNvSpPr>
            <a:spLocks noChangeShapeType="1"/>
          </p:cNvSpPr>
          <p:nvPr/>
        </p:nvSpPr>
        <p:spPr bwMode="auto">
          <a:xfrm flipH="1" flipV="1">
            <a:off x="190500" y="2116138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7" name="Line 344"/>
          <p:cNvSpPr>
            <a:spLocks noChangeShapeType="1"/>
          </p:cNvSpPr>
          <p:nvPr/>
        </p:nvSpPr>
        <p:spPr bwMode="auto">
          <a:xfrm>
            <a:off x="2819737" y="2578100"/>
            <a:ext cx="20076" cy="19869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8" name="Rectangle 347"/>
          <p:cNvSpPr>
            <a:spLocks noChangeArrowheads="1"/>
          </p:cNvSpPr>
          <p:nvPr/>
        </p:nvSpPr>
        <p:spPr bwMode="auto">
          <a:xfrm>
            <a:off x="2972140" y="712788"/>
            <a:ext cx="3940436" cy="244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latin typeface="Tahoma" pitchFamily="34" charset="0"/>
              </a:rPr>
              <a:t>Глава </a:t>
            </a:r>
            <a:r>
              <a:rPr lang="ru-RU" sz="1400" dirty="0" err="1" smtClean="0">
                <a:latin typeface="Tahoma" pitchFamily="34" charset="0"/>
              </a:rPr>
              <a:t>Волоконовского</a:t>
            </a:r>
            <a:r>
              <a:rPr lang="ru-RU" sz="1400" dirty="0" smtClean="0">
                <a:latin typeface="Tahoma" pitchFamily="34" charset="0"/>
              </a:rPr>
              <a:t> муниципального округа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079" name="Line 348"/>
          <p:cNvSpPr>
            <a:spLocks noChangeShapeType="1"/>
          </p:cNvSpPr>
          <p:nvPr/>
        </p:nvSpPr>
        <p:spPr bwMode="auto">
          <a:xfrm>
            <a:off x="984250" y="1539875"/>
            <a:ext cx="0" cy="166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0" name="Rectangle 351"/>
          <p:cNvSpPr>
            <a:spLocks noChangeArrowheads="1"/>
          </p:cNvSpPr>
          <p:nvPr/>
        </p:nvSpPr>
        <p:spPr bwMode="auto">
          <a:xfrm>
            <a:off x="46603" y="1766887"/>
            <a:ext cx="1277376" cy="766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Первый заместитель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Г</a:t>
            </a:r>
            <a:r>
              <a:rPr lang="ru-RU" sz="800" b="1" dirty="0" smtClean="0">
                <a:latin typeface="Tahoma" pitchFamily="34" charset="0"/>
              </a:rPr>
              <a:t>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м</a:t>
            </a:r>
            <a:r>
              <a:rPr lang="ru-RU" sz="800" b="1" dirty="0" smtClean="0">
                <a:latin typeface="Tahoma" pitchFamily="34" charset="0"/>
              </a:rPr>
              <a:t>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сельского </a:t>
            </a:r>
            <a:r>
              <a:rPr lang="ru-RU" sz="800" b="1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и развития территорий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83" name="Line 387"/>
          <p:cNvSpPr>
            <a:spLocks noChangeShapeType="1"/>
          </p:cNvSpPr>
          <p:nvPr/>
        </p:nvSpPr>
        <p:spPr bwMode="auto">
          <a:xfrm>
            <a:off x="4687888" y="2482850"/>
            <a:ext cx="6350" cy="82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4" name="Line 407"/>
          <p:cNvSpPr>
            <a:spLocks noChangeShapeType="1"/>
          </p:cNvSpPr>
          <p:nvPr/>
        </p:nvSpPr>
        <p:spPr bwMode="auto">
          <a:xfrm flipH="1">
            <a:off x="4703763" y="154305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5" name="Rectangle 422"/>
          <p:cNvSpPr>
            <a:spLocks noChangeArrowheads="1"/>
          </p:cNvSpPr>
          <p:nvPr/>
        </p:nvSpPr>
        <p:spPr bwMode="auto">
          <a:xfrm>
            <a:off x="2955925" y="5909126"/>
            <a:ext cx="1166641" cy="5407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  социальной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защиты </a:t>
            </a:r>
            <a:r>
              <a:rPr lang="ru-RU" sz="800" dirty="0" smtClean="0">
                <a:latin typeface="Tahoma" pitchFamily="34" charset="0"/>
              </a:rPr>
              <a:t>населения</a:t>
            </a:r>
          </a:p>
        </p:txBody>
      </p:sp>
      <p:sp>
        <p:nvSpPr>
          <p:cNvPr id="2086" name="Line 427"/>
          <p:cNvSpPr>
            <a:spLocks noChangeShapeType="1"/>
          </p:cNvSpPr>
          <p:nvPr/>
        </p:nvSpPr>
        <p:spPr bwMode="auto">
          <a:xfrm>
            <a:off x="2812938" y="2861127"/>
            <a:ext cx="13176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7" name="Line 433"/>
          <p:cNvSpPr>
            <a:spLocks noChangeShapeType="1"/>
          </p:cNvSpPr>
          <p:nvPr/>
        </p:nvSpPr>
        <p:spPr bwMode="auto">
          <a:xfrm flipV="1">
            <a:off x="4679949" y="2552700"/>
            <a:ext cx="961853" cy="4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8" name="Line 436"/>
          <p:cNvSpPr>
            <a:spLocks noChangeShapeType="1"/>
          </p:cNvSpPr>
          <p:nvPr/>
        </p:nvSpPr>
        <p:spPr bwMode="auto">
          <a:xfrm flipH="1">
            <a:off x="9482138" y="1527175"/>
            <a:ext cx="1587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" name="Rectangle 437"/>
          <p:cNvSpPr>
            <a:spLocks noChangeArrowheads="1"/>
          </p:cNvSpPr>
          <p:nvPr/>
        </p:nvSpPr>
        <p:spPr bwMode="auto">
          <a:xfrm>
            <a:off x="2965451" y="2678112"/>
            <a:ext cx="118110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Отдел </a:t>
            </a:r>
            <a:r>
              <a:rPr lang="ru-RU" sz="800" dirty="0" smtClean="0"/>
              <a:t>ЗАГС </a:t>
            </a:r>
            <a:endParaRPr lang="ru-RU" sz="800" dirty="0"/>
          </a:p>
        </p:txBody>
      </p:sp>
      <p:sp>
        <p:nvSpPr>
          <p:cNvPr id="2090" name="Rectangle 438"/>
          <p:cNvSpPr>
            <a:spLocks noChangeArrowheads="1"/>
          </p:cNvSpPr>
          <p:nvPr/>
        </p:nvSpPr>
        <p:spPr bwMode="auto">
          <a:xfrm>
            <a:off x="4235449" y="5946772"/>
            <a:ext cx="1192213" cy="387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Архивный </a:t>
            </a:r>
          </a:p>
          <a:p>
            <a:pPr algn="ctr"/>
            <a:r>
              <a:rPr lang="ru-RU" sz="800" dirty="0"/>
              <a:t>о</a:t>
            </a:r>
            <a:r>
              <a:rPr lang="ru-RU" sz="800" dirty="0" smtClean="0"/>
              <a:t>тдел</a:t>
            </a:r>
          </a:p>
          <a:p>
            <a:pPr algn="ctr"/>
            <a:endParaRPr lang="ru-RU" sz="800" dirty="0"/>
          </a:p>
        </p:txBody>
      </p:sp>
      <p:sp>
        <p:nvSpPr>
          <p:cNvPr id="2091" name="Line 447"/>
          <p:cNvSpPr>
            <a:spLocks noChangeShapeType="1"/>
          </p:cNvSpPr>
          <p:nvPr/>
        </p:nvSpPr>
        <p:spPr bwMode="auto">
          <a:xfrm flipH="1" flipV="1">
            <a:off x="5487818" y="3854111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2" name="Line 448"/>
          <p:cNvSpPr>
            <a:spLocks noChangeShapeType="1"/>
          </p:cNvSpPr>
          <p:nvPr/>
        </p:nvSpPr>
        <p:spPr bwMode="auto">
          <a:xfrm flipH="1" flipV="1">
            <a:off x="5511800" y="2829719"/>
            <a:ext cx="1079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3" name="Line 450"/>
          <p:cNvSpPr>
            <a:spLocks noChangeShapeType="1"/>
          </p:cNvSpPr>
          <p:nvPr/>
        </p:nvSpPr>
        <p:spPr bwMode="auto">
          <a:xfrm flipH="1">
            <a:off x="5416266" y="552994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4" name="Line 451"/>
          <p:cNvSpPr>
            <a:spLocks noChangeShapeType="1"/>
          </p:cNvSpPr>
          <p:nvPr/>
        </p:nvSpPr>
        <p:spPr bwMode="auto">
          <a:xfrm flipH="1">
            <a:off x="5457483" y="4565082"/>
            <a:ext cx="198495" cy="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5" name="Rectangle 457"/>
          <p:cNvSpPr>
            <a:spLocks noChangeArrowheads="1"/>
          </p:cNvSpPr>
          <p:nvPr/>
        </p:nvSpPr>
        <p:spPr bwMode="auto">
          <a:xfrm>
            <a:off x="7017544" y="808946"/>
            <a:ext cx="2652712" cy="569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Мобилизационный отдел </a:t>
            </a:r>
          </a:p>
          <a:p>
            <a:pPr algn="ctr" rtl="1"/>
            <a:r>
              <a:rPr lang="ru-RU" sz="1000" b="1" dirty="0"/>
              <a:t>м</a:t>
            </a:r>
            <a:r>
              <a:rPr lang="ru-RU" sz="1000" b="1" dirty="0" smtClean="0"/>
              <a:t>униципального округа</a:t>
            </a:r>
            <a:endParaRPr lang="ru-RU" sz="1400" b="1" u="sng" dirty="0">
              <a:latin typeface="Tahoma" pitchFamily="34" charset="0"/>
            </a:endParaRPr>
          </a:p>
        </p:txBody>
      </p:sp>
      <p:sp>
        <p:nvSpPr>
          <p:cNvPr id="2096" name="Line 458"/>
          <p:cNvSpPr>
            <a:spLocks noChangeShapeType="1"/>
          </p:cNvSpPr>
          <p:nvPr/>
        </p:nvSpPr>
        <p:spPr bwMode="auto">
          <a:xfrm>
            <a:off x="6760029" y="985045"/>
            <a:ext cx="266246" cy="129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7" name="Rectangle 461"/>
          <p:cNvSpPr>
            <a:spLocks noChangeArrowheads="1"/>
          </p:cNvSpPr>
          <p:nvPr/>
        </p:nvSpPr>
        <p:spPr bwMode="auto">
          <a:xfrm>
            <a:off x="7435703" y="57710"/>
            <a:ext cx="2111375" cy="67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800" dirty="0" smtClean="0"/>
              <a:t>Утверждена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>Советом депутата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err="1"/>
              <a:t>Волоконовского</a:t>
            </a:r>
            <a:r>
              <a:rPr lang="ru-RU" sz="800" dirty="0"/>
              <a:t> </a:t>
            </a:r>
            <a:r>
              <a:rPr lang="ru-RU" sz="800" dirty="0" smtClean="0"/>
              <a:t>муниципального округа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smtClean="0"/>
              <a:t> </a:t>
            </a:r>
            <a:r>
              <a:rPr lang="ru-RU" sz="800" smtClean="0"/>
              <a:t>от 09 </a:t>
            </a:r>
            <a:r>
              <a:rPr lang="ru-RU" sz="800" smtClean="0"/>
              <a:t>декабря </a:t>
            </a:r>
            <a:r>
              <a:rPr lang="ru-RU" sz="800" dirty="0" smtClean="0"/>
              <a:t>2025 года </a:t>
            </a:r>
            <a:r>
              <a:rPr lang="ru-RU" sz="800"/>
              <a:t>№ </a:t>
            </a:r>
            <a:r>
              <a:rPr lang="ru-RU" sz="800" smtClean="0"/>
              <a:t>97</a:t>
            </a:r>
            <a:endParaRPr lang="ru-RU" sz="800" dirty="0"/>
          </a:p>
        </p:txBody>
      </p:sp>
      <p:sp>
        <p:nvSpPr>
          <p:cNvPr id="2098" name="Line 475"/>
          <p:cNvSpPr>
            <a:spLocks noChangeShapeType="1"/>
          </p:cNvSpPr>
          <p:nvPr/>
        </p:nvSpPr>
        <p:spPr bwMode="auto">
          <a:xfrm flipH="1">
            <a:off x="1219040" y="2843673"/>
            <a:ext cx="137548" cy="22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1" name="Line 489"/>
          <p:cNvSpPr>
            <a:spLocks noChangeShapeType="1"/>
          </p:cNvSpPr>
          <p:nvPr/>
        </p:nvSpPr>
        <p:spPr bwMode="auto">
          <a:xfrm flipH="1" flipV="1">
            <a:off x="5457484" y="5072856"/>
            <a:ext cx="166461" cy="23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2" name="Line 497"/>
          <p:cNvSpPr>
            <a:spLocks noChangeShapeType="1"/>
          </p:cNvSpPr>
          <p:nvPr/>
        </p:nvSpPr>
        <p:spPr bwMode="auto">
          <a:xfrm flipH="1">
            <a:off x="5632278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3" name="Rectangle 511"/>
          <p:cNvSpPr>
            <a:spLocks noChangeArrowheads="1"/>
          </p:cNvSpPr>
          <p:nvPr/>
        </p:nvSpPr>
        <p:spPr bwMode="auto">
          <a:xfrm>
            <a:off x="8513971" y="3573735"/>
            <a:ext cx="1090613" cy="405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ЖКХ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благоустройства </a:t>
            </a:r>
          </a:p>
        </p:txBody>
      </p:sp>
      <p:sp>
        <p:nvSpPr>
          <p:cNvPr id="2105" name="Rectangle 523"/>
          <p:cNvSpPr>
            <a:spLocks noChangeArrowheads="1"/>
          </p:cNvSpPr>
          <p:nvPr/>
        </p:nvSpPr>
        <p:spPr bwMode="auto">
          <a:xfrm>
            <a:off x="6876594" y="3322412"/>
            <a:ext cx="1291029" cy="429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муниципальных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</a:t>
            </a:r>
            <a:r>
              <a:rPr lang="ru-RU" sz="800" dirty="0" smtClean="0">
                <a:latin typeface="Tahoma" pitchFamily="34" charset="0"/>
              </a:rPr>
              <a:t>акупок</a:t>
            </a:r>
          </a:p>
        </p:txBody>
      </p:sp>
      <p:sp>
        <p:nvSpPr>
          <p:cNvPr id="2106" name="Rectangle 527"/>
          <p:cNvSpPr>
            <a:spLocks noChangeArrowheads="1"/>
          </p:cNvSpPr>
          <p:nvPr/>
        </p:nvSpPr>
        <p:spPr bwMode="auto">
          <a:xfrm>
            <a:off x="5700714" y="1714387"/>
            <a:ext cx="1255255" cy="7844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Г</a:t>
            </a:r>
            <a:r>
              <a:rPr lang="ru-RU" sz="800" b="1" dirty="0" smtClean="0">
                <a:latin typeface="Tahoma" pitchFamily="34" charset="0"/>
              </a:rPr>
              <a:t>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округа–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секретарь Совета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безопасности</a:t>
            </a:r>
          </a:p>
        </p:txBody>
      </p:sp>
      <p:sp>
        <p:nvSpPr>
          <p:cNvPr id="2107" name="Rectangle 528"/>
          <p:cNvSpPr>
            <a:spLocks noChangeArrowheads="1"/>
          </p:cNvSpPr>
          <p:nvPr/>
        </p:nvSpPr>
        <p:spPr bwMode="auto">
          <a:xfrm>
            <a:off x="5730875" y="2679927"/>
            <a:ext cx="920750" cy="535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/>
              <a:t>Совет </a:t>
            </a:r>
          </a:p>
          <a:p>
            <a:pPr algn="ctr"/>
            <a:r>
              <a:rPr lang="ru-RU" sz="800" dirty="0" smtClean="0"/>
              <a:t>безопасности </a:t>
            </a:r>
          </a:p>
          <a:p>
            <a:pPr algn="ctr"/>
            <a:r>
              <a:rPr lang="ru-RU" sz="800" dirty="0" smtClean="0"/>
              <a:t>муниципального </a:t>
            </a:r>
          </a:p>
          <a:p>
            <a:pPr algn="ctr"/>
            <a:r>
              <a:rPr lang="ru-RU" sz="800" dirty="0" smtClean="0"/>
              <a:t>округа </a:t>
            </a:r>
            <a:endParaRPr lang="ru-RU" sz="800" u="sng" dirty="0"/>
          </a:p>
        </p:txBody>
      </p:sp>
      <p:sp>
        <p:nvSpPr>
          <p:cNvPr id="2109" name="Rectangle 533"/>
          <p:cNvSpPr>
            <a:spLocks noChangeArrowheads="1"/>
          </p:cNvSpPr>
          <p:nvPr/>
        </p:nvSpPr>
        <p:spPr bwMode="auto">
          <a:xfrm>
            <a:off x="8493125" y="1733096"/>
            <a:ext cx="1304925" cy="67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по строительству и ЖКХ</a:t>
            </a:r>
          </a:p>
        </p:txBody>
      </p:sp>
      <p:sp>
        <p:nvSpPr>
          <p:cNvPr id="2111" name="Rectangle 535"/>
          <p:cNvSpPr>
            <a:spLocks noChangeArrowheads="1"/>
          </p:cNvSpPr>
          <p:nvPr/>
        </p:nvSpPr>
        <p:spPr bwMode="auto">
          <a:xfrm>
            <a:off x="6883139" y="3923149"/>
            <a:ext cx="127793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управления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проектами</a:t>
            </a:r>
          </a:p>
        </p:txBody>
      </p:sp>
      <p:sp>
        <p:nvSpPr>
          <p:cNvPr id="2116" name="Line 545"/>
          <p:cNvSpPr>
            <a:spLocks noChangeShapeType="1"/>
          </p:cNvSpPr>
          <p:nvPr/>
        </p:nvSpPr>
        <p:spPr bwMode="auto">
          <a:xfrm flipH="1">
            <a:off x="6651625" y="2861127"/>
            <a:ext cx="1749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19" name="Line 558"/>
          <p:cNvSpPr>
            <a:spLocks noChangeShapeType="1"/>
          </p:cNvSpPr>
          <p:nvPr/>
        </p:nvSpPr>
        <p:spPr bwMode="auto">
          <a:xfrm>
            <a:off x="7448550" y="2419350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0" name="Line 559"/>
          <p:cNvSpPr>
            <a:spLocks noChangeShapeType="1"/>
          </p:cNvSpPr>
          <p:nvPr/>
        </p:nvSpPr>
        <p:spPr bwMode="auto">
          <a:xfrm>
            <a:off x="7448550" y="2562224"/>
            <a:ext cx="90805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1" name="Line 560"/>
          <p:cNvSpPr>
            <a:spLocks noChangeShapeType="1"/>
          </p:cNvSpPr>
          <p:nvPr/>
        </p:nvSpPr>
        <p:spPr bwMode="auto">
          <a:xfrm>
            <a:off x="8343835" y="2593975"/>
            <a:ext cx="33572" cy="2534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2" name="Line 561"/>
          <p:cNvSpPr>
            <a:spLocks noChangeShapeType="1"/>
          </p:cNvSpPr>
          <p:nvPr/>
        </p:nvSpPr>
        <p:spPr bwMode="auto">
          <a:xfrm flipH="1" flipV="1">
            <a:off x="8185150" y="2889010"/>
            <a:ext cx="158750" cy="16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3" name="Line 562"/>
          <p:cNvSpPr>
            <a:spLocks noChangeShapeType="1"/>
          </p:cNvSpPr>
          <p:nvPr/>
        </p:nvSpPr>
        <p:spPr bwMode="auto">
          <a:xfrm flipH="1">
            <a:off x="8186673" y="3547889"/>
            <a:ext cx="1524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4" name="Line 563"/>
          <p:cNvSpPr>
            <a:spLocks noChangeShapeType="1"/>
          </p:cNvSpPr>
          <p:nvPr/>
        </p:nvSpPr>
        <p:spPr bwMode="auto">
          <a:xfrm flipH="1">
            <a:off x="8147839" y="4119619"/>
            <a:ext cx="229567" cy="9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7" name="Line 571"/>
          <p:cNvSpPr>
            <a:spLocks noChangeShapeType="1"/>
          </p:cNvSpPr>
          <p:nvPr/>
        </p:nvSpPr>
        <p:spPr bwMode="auto">
          <a:xfrm flipH="1">
            <a:off x="9827122" y="2140552"/>
            <a:ext cx="7405" cy="273375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129" name="Line 573"/>
          <p:cNvSpPr>
            <a:spLocks noChangeShapeType="1"/>
          </p:cNvSpPr>
          <p:nvPr/>
        </p:nvSpPr>
        <p:spPr bwMode="auto">
          <a:xfrm flipH="1" flipV="1">
            <a:off x="962784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2" name="Line 588"/>
          <p:cNvSpPr>
            <a:spLocks noChangeShapeType="1"/>
          </p:cNvSpPr>
          <p:nvPr/>
        </p:nvSpPr>
        <p:spPr bwMode="auto">
          <a:xfrm flipH="1">
            <a:off x="2809876" y="4594833"/>
            <a:ext cx="31582" cy="165764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3" name="Line 596"/>
          <p:cNvSpPr>
            <a:spLocks noChangeShapeType="1"/>
          </p:cNvSpPr>
          <p:nvPr/>
        </p:nvSpPr>
        <p:spPr bwMode="auto">
          <a:xfrm flipV="1">
            <a:off x="2834198" y="5039178"/>
            <a:ext cx="135785" cy="129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5" name="Line 598"/>
          <p:cNvSpPr>
            <a:spLocks noChangeShapeType="1"/>
          </p:cNvSpPr>
          <p:nvPr/>
        </p:nvSpPr>
        <p:spPr bwMode="auto">
          <a:xfrm>
            <a:off x="2865438" y="5626821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6" name="Line 600"/>
          <p:cNvSpPr>
            <a:spLocks noChangeShapeType="1"/>
          </p:cNvSpPr>
          <p:nvPr/>
        </p:nvSpPr>
        <p:spPr bwMode="auto">
          <a:xfrm flipH="1">
            <a:off x="6826591" y="2552700"/>
            <a:ext cx="0" cy="286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7" name="Line 607"/>
          <p:cNvSpPr>
            <a:spLocks noChangeShapeType="1"/>
          </p:cNvSpPr>
          <p:nvPr/>
        </p:nvSpPr>
        <p:spPr bwMode="auto">
          <a:xfrm>
            <a:off x="2834197" y="5622057"/>
            <a:ext cx="61403" cy="95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9" name="Line 609"/>
          <p:cNvSpPr>
            <a:spLocks noChangeShapeType="1"/>
          </p:cNvSpPr>
          <p:nvPr/>
        </p:nvSpPr>
        <p:spPr bwMode="auto">
          <a:xfrm flipV="1">
            <a:off x="2812937" y="3955027"/>
            <a:ext cx="124731" cy="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0" name="Rectangle 610"/>
          <p:cNvSpPr>
            <a:spLocks noChangeArrowheads="1"/>
          </p:cNvSpPr>
          <p:nvPr/>
        </p:nvSpPr>
        <p:spPr bwMode="auto">
          <a:xfrm>
            <a:off x="2939371" y="3092998"/>
            <a:ext cx="1187450" cy="4939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</a:t>
            </a:r>
            <a:r>
              <a:rPr lang="ru-RU" sz="800" dirty="0">
                <a:latin typeface="Tahoma" pitchFamily="34" charset="0"/>
              </a:rPr>
              <a:t>Комиссия по делам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несовершеннолетних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защите их </a:t>
            </a:r>
            <a:r>
              <a:rPr lang="ru-RU" sz="800" dirty="0" smtClean="0">
                <a:latin typeface="Tahoma" pitchFamily="34" charset="0"/>
              </a:rPr>
              <a:t>прав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141" name="Line 611"/>
          <p:cNvSpPr>
            <a:spLocks noChangeShapeType="1"/>
          </p:cNvSpPr>
          <p:nvPr/>
        </p:nvSpPr>
        <p:spPr bwMode="auto">
          <a:xfrm>
            <a:off x="2812938" y="3392713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2" name="Rectangle 612"/>
          <p:cNvSpPr>
            <a:spLocks noChangeArrowheads="1"/>
          </p:cNvSpPr>
          <p:nvPr/>
        </p:nvSpPr>
        <p:spPr bwMode="auto">
          <a:xfrm>
            <a:off x="6883138" y="4407003"/>
            <a:ext cx="1277938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по </a:t>
            </a:r>
            <a:r>
              <a:rPr lang="ru-RU" sz="800" dirty="0" smtClean="0">
                <a:latin typeface="Tahoma" pitchFamily="34" charset="0"/>
              </a:rPr>
              <a:t>труду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предпринимательству</a:t>
            </a:r>
          </a:p>
        </p:txBody>
      </p:sp>
      <p:sp>
        <p:nvSpPr>
          <p:cNvPr id="2143" name="Line 614"/>
          <p:cNvSpPr>
            <a:spLocks noChangeShapeType="1"/>
          </p:cNvSpPr>
          <p:nvPr/>
        </p:nvSpPr>
        <p:spPr bwMode="auto">
          <a:xfrm flipH="1">
            <a:off x="8185150" y="4612407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" name="Rectangle 612"/>
          <p:cNvSpPr>
            <a:spLocks noChangeArrowheads="1"/>
          </p:cNvSpPr>
          <p:nvPr/>
        </p:nvSpPr>
        <p:spPr bwMode="auto">
          <a:xfrm>
            <a:off x="6888956" y="4874306"/>
            <a:ext cx="1303338" cy="411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информационных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технологий</a:t>
            </a:r>
          </a:p>
        </p:txBody>
      </p:sp>
      <p:sp>
        <p:nvSpPr>
          <p:cNvPr id="96" name="Line 407"/>
          <p:cNvSpPr>
            <a:spLocks noChangeShapeType="1"/>
          </p:cNvSpPr>
          <p:nvPr/>
        </p:nvSpPr>
        <p:spPr bwMode="auto">
          <a:xfrm flipH="1">
            <a:off x="6243637" y="1540215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4" name="Rectangle 535"/>
          <p:cNvSpPr>
            <a:spLocks noChangeArrowheads="1"/>
          </p:cNvSpPr>
          <p:nvPr/>
        </p:nvSpPr>
        <p:spPr bwMode="auto">
          <a:xfrm>
            <a:off x="2972140" y="4316752"/>
            <a:ext cx="1112386" cy="429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физической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и спорта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97" name="Rectangle 535"/>
          <p:cNvSpPr>
            <a:spLocks noChangeArrowheads="1"/>
          </p:cNvSpPr>
          <p:nvPr/>
        </p:nvSpPr>
        <p:spPr bwMode="auto">
          <a:xfrm>
            <a:off x="2934668" y="3751829"/>
            <a:ext cx="1172819" cy="4063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молодежной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00" name="Line 597"/>
          <p:cNvSpPr>
            <a:spLocks noChangeShapeType="1"/>
          </p:cNvSpPr>
          <p:nvPr/>
        </p:nvSpPr>
        <p:spPr bwMode="auto">
          <a:xfrm>
            <a:off x="2908301" y="5056868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" name="Line 597"/>
          <p:cNvSpPr>
            <a:spLocks noChangeShapeType="1"/>
          </p:cNvSpPr>
          <p:nvPr/>
        </p:nvSpPr>
        <p:spPr bwMode="auto">
          <a:xfrm>
            <a:off x="2927687" y="4565082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" name="Line 598"/>
          <p:cNvSpPr>
            <a:spLocks noChangeShapeType="1"/>
          </p:cNvSpPr>
          <p:nvPr/>
        </p:nvSpPr>
        <p:spPr bwMode="auto">
          <a:xfrm>
            <a:off x="2895601" y="6252480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" name="Line 607"/>
          <p:cNvSpPr>
            <a:spLocks noChangeShapeType="1"/>
          </p:cNvSpPr>
          <p:nvPr/>
        </p:nvSpPr>
        <p:spPr bwMode="auto">
          <a:xfrm flipV="1">
            <a:off x="2855913" y="6257243"/>
            <a:ext cx="71773" cy="24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" name="Line 609"/>
          <p:cNvSpPr>
            <a:spLocks noChangeShapeType="1"/>
          </p:cNvSpPr>
          <p:nvPr/>
        </p:nvSpPr>
        <p:spPr bwMode="auto">
          <a:xfrm>
            <a:off x="2815432" y="4565082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4" name="Line 558"/>
          <p:cNvSpPr>
            <a:spLocks noChangeShapeType="1"/>
          </p:cNvSpPr>
          <p:nvPr/>
        </p:nvSpPr>
        <p:spPr bwMode="auto">
          <a:xfrm>
            <a:off x="3500437" y="2441121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3" name="Прямая соединительная линия 2"/>
          <p:cNvCxnSpPr>
            <a:stCxn id="104" idx="1"/>
          </p:cNvCxnSpPr>
          <p:nvPr/>
        </p:nvCxnSpPr>
        <p:spPr>
          <a:xfrm flipH="1">
            <a:off x="2786063" y="2574471"/>
            <a:ext cx="714375" cy="53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475"/>
          <p:cNvSpPr>
            <a:spLocks noChangeShapeType="1"/>
          </p:cNvSpPr>
          <p:nvPr/>
        </p:nvSpPr>
        <p:spPr bwMode="auto">
          <a:xfrm flipH="1">
            <a:off x="2272276" y="2429669"/>
            <a:ext cx="1588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8" name="Rectangle 210"/>
          <p:cNvSpPr>
            <a:spLocks noChangeArrowheads="1"/>
          </p:cNvSpPr>
          <p:nvPr/>
        </p:nvSpPr>
        <p:spPr bwMode="auto">
          <a:xfrm>
            <a:off x="20097" y="637833"/>
            <a:ext cx="2844801" cy="4288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Помощник </a:t>
            </a:r>
            <a:r>
              <a:rPr lang="ru-RU" sz="1000" b="1" dirty="0" smtClean="0"/>
              <a:t>Главы муниципального </a:t>
            </a:r>
          </a:p>
          <a:p>
            <a:pPr algn="ctr" rtl="1"/>
            <a:r>
              <a:rPr lang="ru-RU" sz="1000" b="1" dirty="0" smtClean="0"/>
              <a:t>округа – секретарь антитеррористической </a:t>
            </a:r>
          </a:p>
          <a:p>
            <a:pPr algn="ctr" rtl="1"/>
            <a:r>
              <a:rPr lang="ru-RU" sz="1000" b="1" dirty="0" smtClean="0"/>
              <a:t>комиссии</a:t>
            </a:r>
            <a:endParaRPr lang="ru-RU" sz="1000" b="1" dirty="0"/>
          </a:p>
        </p:txBody>
      </p:sp>
      <p:sp>
        <p:nvSpPr>
          <p:cNvPr id="106" name="Line 238"/>
          <p:cNvSpPr>
            <a:spLocks noChangeShapeType="1"/>
          </p:cNvSpPr>
          <p:nvPr/>
        </p:nvSpPr>
        <p:spPr bwMode="auto">
          <a:xfrm flipH="1">
            <a:off x="2855913" y="993660"/>
            <a:ext cx="713068" cy="3508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7" name="Rectangle 231"/>
          <p:cNvSpPr>
            <a:spLocks noChangeArrowheads="1"/>
          </p:cNvSpPr>
          <p:nvPr/>
        </p:nvSpPr>
        <p:spPr bwMode="auto">
          <a:xfrm>
            <a:off x="4230687" y="2628900"/>
            <a:ext cx="1293812" cy="7366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Администрации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округа–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начальник организационно-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контрольного отдела </a:t>
            </a:r>
          </a:p>
        </p:txBody>
      </p:sp>
      <p:sp>
        <p:nvSpPr>
          <p:cNvPr id="108" name="Rectangle 232"/>
          <p:cNvSpPr>
            <a:spLocks noChangeArrowheads="1"/>
          </p:cNvSpPr>
          <p:nvPr/>
        </p:nvSpPr>
        <p:spPr bwMode="auto">
          <a:xfrm>
            <a:off x="4240610" y="4910139"/>
            <a:ext cx="1206500" cy="3669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службы и </a:t>
            </a:r>
            <a:r>
              <a:rPr lang="ru-RU" sz="800" dirty="0" smtClean="0">
                <a:latin typeface="Tahoma" pitchFamily="34" charset="0"/>
              </a:rPr>
              <a:t>кадров</a:t>
            </a:r>
          </a:p>
        </p:txBody>
      </p:sp>
      <p:sp>
        <p:nvSpPr>
          <p:cNvPr id="109" name="Rectangle 231"/>
          <p:cNvSpPr>
            <a:spLocks noChangeArrowheads="1"/>
          </p:cNvSpPr>
          <p:nvPr/>
        </p:nvSpPr>
        <p:spPr bwMode="auto">
          <a:xfrm>
            <a:off x="4217024" y="3451224"/>
            <a:ext cx="1293812" cy="808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Администрации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 информационной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</a:t>
            </a:r>
            <a:r>
              <a:rPr lang="ru-RU" sz="800" dirty="0" smtClean="0">
                <a:latin typeface="Tahoma" pitchFamily="34" charset="0"/>
              </a:rPr>
              <a:t>олитике </a:t>
            </a:r>
          </a:p>
        </p:txBody>
      </p:sp>
      <p:sp>
        <p:nvSpPr>
          <p:cNvPr id="110" name="Line 450"/>
          <p:cNvSpPr>
            <a:spLocks noChangeShapeType="1"/>
          </p:cNvSpPr>
          <p:nvPr/>
        </p:nvSpPr>
        <p:spPr bwMode="auto">
          <a:xfrm flipH="1">
            <a:off x="5430610" y="6115050"/>
            <a:ext cx="2018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" name="Rectangle 223"/>
          <p:cNvSpPr>
            <a:spLocks noChangeArrowheads="1"/>
          </p:cNvSpPr>
          <p:nvPr/>
        </p:nvSpPr>
        <p:spPr bwMode="auto">
          <a:xfrm>
            <a:off x="60272" y="5400005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Голофеевкий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1" name="Rectangle 223"/>
          <p:cNvSpPr>
            <a:spLocks noChangeArrowheads="1"/>
          </p:cNvSpPr>
          <p:nvPr/>
        </p:nvSpPr>
        <p:spPr bwMode="auto">
          <a:xfrm>
            <a:off x="1470204" y="5876482"/>
            <a:ext cx="1209708" cy="3347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Шидловский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2" name="Rectangle 223"/>
          <p:cNvSpPr>
            <a:spLocks noChangeArrowheads="1"/>
          </p:cNvSpPr>
          <p:nvPr/>
        </p:nvSpPr>
        <p:spPr bwMode="auto">
          <a:xfrm>
            <a:off x="80000" y="5888278"/>
            <a:ext cx="1182712" cy="3272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Грушевский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3" name="Rectangle 223"/>
          <p:cNvSpPr>
            <a:spLocks noChangeArrowheads="1"/>
          </p:cNvSpPr>
          <p:nvPr/>
        </p:nvSpPr>
        <p:spPr bwMode="auto">
          <a:xfrm>
            <a:off x="1473659" y="6361264"/>
            <a:ext cx="1188353" cy="3256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Ютановский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4" name="Rectangle 223"/>
          <p:cNvSpPr>
            <a:spLocks noChangeArrowheads="1"/>
          </p:cNvSpPr>
          <p:nvPr/>
        </p:nvSpPr>
        <p:spPr bwMode="auto">
          <a:xfrm>
            <a:off x="91191" y="6334577"/>
            <a:ext cx="1171522" cy="3256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Погромский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5" name="Rectangle 223"/>
          <p:cNvSpPr>
            <a:spLocks noChangeArrowheads="1"/>
          </p:cNvSpPr>
          <p:nvPr/>
        </p:nvSpPr>
        <p:spPr bwMode="auto">
          <a:xfrm>
            <a:off x="85347" y="3822986"/>
            <a:ext cx="1183209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Пятницкий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26" name="Rectangle 223"/>
          <p:cNvSpPr>
            <a:spLocks noChangeArrowheads="1"/>
          </p:cNvSpPr>
          <p:nvPr/>
        </p:nvSpPr>
        <p:spPr bwMode="auto">
          <a:xfrm>
            <a:off x="80000" y="3282988"/>
            <a:ext cx="1170221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Волоконовский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7" name="Rectangle 223"/>
          <p:cNvSpPr>
            <a:spLocks noChangeArrowheads="1"/>
          </p:cNvSpPr>
          <p:nvPr/>
        </p:nvSpPr>
        <p:spPr bwMode="auto">
          <a:xfrm>
            <a:off x="1497366" y="4392168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Староивановский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8" name="Rectangle 223"/>
          <p:cNvSpPr>
            <a:spLocks noChangeArrowheads="1"/>
          </p:cNvSpPr>
          <p:nvPr/>
        </p:nvSpPr>
        <p:spPr bwMode="auto">
          <a:xfrm>
            <a:off x="1500524" y="3844307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Репьевский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9" name="Rectangle 223"/>
          <p:cNvSpPr>
            <a:spLocks noChangeArrowheads="1"/>
          </p:cNvSpPr>
          <p:nvPr/>
        </p:nvSpPr>
        <p:spPr bwMode="auto">
          <a:xfrm>
            <a:off x="1493267" y="3296444"/>
            <a:ext cx="1218691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Покровкий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0" name="Rectangle 223"/>
          <p:cNvSpPr>
            <a:spLocks noChangeArrowheads="1"/>
          </p:cNvSpPr>
          <p:nvPr/>
        </p:nvSpPr>
        <p:spPr bwMode="auto">
          <a:xfrm>
            <a:off x="1458178" y="5404773"/>
            <a:ext cx="1203834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Фощеватовский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31" name="Rectangle 223"/>
          <p:cNvSpPr>
            <a:spLocks noChangeArrowheads="1"/>
          </p:cNvSpPr>
          <p:nvPr/>
        </p:nvSpPr>
        <p:spPr bwMode="auto">
          <a:xfrm>
            <a:off x="68084" y="4903641"/>
            <a:ext cx="1196532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Волчье-Александровский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32" name="Rectangle 223"/>
          <p:cNvSpPr>
            <a:spLocks noChangeArrowheads="1"/>
          </p:cNvSpPr>
          <p:nvPr/>
        </p:nvSpPr>
        <p:spPr bwMode="auto">
          <a:xfrm>
            <a:off x="53689" y="4400794"/>
            <a:ext cx="120843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Борисовский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3" name="Rectangle 223"/>
          <p:cNvSpPr>
            <a:spLocks noChangeArrowheads="1"/>
          </p:cNvSpPr>
          <p:nvPr/>
        </p:nvSpPr>
        <p:spPr bwMode="auto">
          <a:xfrm>
            <a:off x="1467362" y="4918303"/>
            <a:ext cx="1209676" cy="3231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Тишанский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cxnSp>
        <p:nvCxnSpPr>
          <p:cNvPr id="7" name="Прямая соединительная линия 6"/>
          <p:cNvCxnSpPr>
            <a:stCxn id="2080" idx="3"/>
          </p:cNvCxnSpPr>
          <p:nvPr/>
        </p:nvCxnSpPr>
        <p:spPr>
          <a:xfrm>
            <a:off x="1323979" y="2150269"/>
            <a:ext cx="106362" cy="6616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1308309" y="2156885"/>
            <a:ext cx="95501" cy="313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flipV="1">
            <a:off x="1307341" y="2156885"/>
            <a:ext cx="95501" cy="313"/>
          </a:xfrm>
          <a:prstGeom prst="line">
            <a:avLst/>
          </a:prstGeom>
          <a:ln w="63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flipV="1">
            <a:off x="1272684" y="6524093"/>
            <a:ext cx="130158" cy="314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371103" y="2163501"/>
            <a:ext cx="24256" cy="436059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497"/>
          <p:cNvSpPr>
            <a:spLocks noChangeShapeType="1"/>
          </p:cNvSpPr>
          <p:nvPr/>
        </p:nvSpPr>
        <p:spPr bwMode="auto">
          <a:xfrm flipH="1">
            <a:off x="5632589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0" name="Line 497"/>
          <p:cNvSpPr>
            <a:spLocks noChangeShapeType="1"/>
          </p:cNvSpPr>
          <p:nvPr/>
        </p:nvSpPr>
        <p:spPr bwMode="auto">
          <a:xfrm flipH="1">
            <a:off x="5632646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1" name="Line 447"/>
          <p:cNvSpPr>
            <a:spLocks noChangeShapeType="1"/>
          </p:cNvSpPr>
          <p:nvPr/>
        </p:nvSpPr>
        <p:spPr bwMode="auto">
          <a:xfrm flipH="1" flipV="1">
            <a:off x="5487209" y="3856437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" name="Line 450"/>
          <p:cNvSpPr>
            <a:spLocks noChangeShapeType="1"/>
          </p:cNvSpPr>
          <p:nvPr/>
        </p:nvSpPr>
        <p:spPr bwMode="auto">
          <a:xfrm flipH="1">
            <a:off x="5416266" y="5529942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5" name="Line 450"/>
          <p:cNvSpPr>
            <a:spLocks noChangeShapeType="1"/>
          </p:cNvSpPr>
          <p:nvPr/>
        </p:nvSpPr>
        <p:spPr bwMode="auto">
          <a:xfrm flipH="1" flipV="1">
            <a:off x="1241201" y="6524093"/>
            <a:ext cx="154099" cy="175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6" name="Line 450"/>
          <p:cNvSpPr>
            <a:spLocks noChangeShapeType="1"/>
          </p:cNvSpPr>
          <p:nvPr/>
        </p:nvSpPr>
        <p:spPr bwMode="auto">
          <a:xfrm flipH="1">
            <a:off x="1213703" y="6051881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7" name="Line 450"/>
          <p:cNvSpPr>
            <a:spLocks noChangeShapeType="1"/>
          </p:cNvSpPr>
          <p:nvPr/>
        </p:nvSpPr>
        <p:spPr bwMode="auto">
          <a:xfrm flipH="1">
            <a:off x="1206162" y="556962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8" name="Line 450"/>
          <p:cNvSpPr>
            <a:spLocks noChangeShapeType="1"/>
          </p:cNvSpPr>
          <p:nvPr/>
        </p:nvSpPr>
        <p:spPr bwMode="auto">
          <a:xfrm flipH="1">
            <a:off x="1222675" y="5009875"/>
            <a:ext cx="162505" cy="222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9" name="Line 450"/>
          <p:cNvSpPr>
            <a:spLocks noChangeShapeType="1"/>
          </p:cNvSpPr>
          <p:nvPr/>
        </p:nvSpPr>
        <p:spPr bwMode="auto">
          <a:xfrm flipH="1">
            <a:off x="1234207" y="4538284"/>
            <a:ext cx="166078" cy="140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0" name="Line 450"/>
          <p:cNvSpPr>
            <a:spLocks noChangeShapeType="1"/>
          </p:cNvSpPr>
          <p:nvPr/>
        </p:nvSpPr>
        <p:spPr bwMode="auto">
          <a:xfrm flipH="1" flipV="1">
            <a:off x="1206162" y="3937471"/>
            <a:ext cx="194756" cy="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1" name="Line 450"/>
          <p:cNvSpPr>
            <a:spLocks noChangeShapeType="1"/>
          </p:cNvSpPr>
          <p:nvPr/>
        </p:nvSpPr>
        <p:spPr bwMode="auto">
          <a:xfrm flipH="1">
            <a:off x="1222675" y="3453484"/>
            <a:ext cx="192475" cy="10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2" name="Line 609"/>
          <p:cNvSpPr>
            <a:spLocks noChangeShapeType="1"/>
          </p:cNvSpPr>
          <p:nvPr/>
        </p:nvSpPr>
        <p:spPr bwMode="auto">
          <a:xfrm>
            <a:off x="1371102" y="6449828"/>
            <a:ext cx="129421" cy="94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" name="Line 609"/>
          <p:cNvSpPr>
            <a:spLocks noChangeShapeType="1"/>
          </p:cNvSpPr>
          <p:nvPr/>
        </p:nvSpPr>
        <p:spPr bwMode="auto">
          <a:xfrm>
            <a:off x="1365545" y="6107099"/>
            <a:ext cx="112701" cy="79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" name="Line 609"/>
          <p:cNvSpPr>
            <a:spLocks noChangeShapeType="1"/>
          </p:cNvSpPr>
          <p:nvPr/>
        </p:nvSpPr>
        <p:spPr bwMode="auto">
          <a:xfrm>
            <a:off x="1365544" y="5637914"/>
            <a:ext cx="106979" cy="66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5" name="Line 609"/>
          <p:cNvSpPr>
            <a:spLocks noChangeShapeType="1"/>
          </p:cNvSpPr>
          <p:nvPr/>
        </p:nvSpPr>
        <p:spPr bwMode="auto">
          <a:xfrm>
            <a:off x="1385179" y="5128871"/>
            <a:ext cx="135805" cy="131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6" name="Line 609"/>
          <p:cNvSpPr>
            <a:spLocks noChangeShapeType="1"/>
          </p:cNvSpPr>
          <p:nvPr/>
        </p:nvSpPr>
        <p:spPr bwMode="auto">
          <a:xfrm>
            <a:off x="1387699" y="4612407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7" name="Line 609"/>
          <p:cNvSpPr>
            <a:spLocks noChangeShapeType="1"/>
          </p:cNvSpPr>
          <p:nvPr/>
        </p:nvSpPr>
        <p:spPr bwMode="auto">
          <a:xfrm flipV="1">
            <a:off x="1395300" y="4013925"/>
            <a:ext cx="128081" cy="7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8" name="Line 609"/>
          <p:cNvSpPr>
            <a:spLocks noChangeShapeType="1"/>
          </p:cNvSpPr>
          <p:nvPr/>
        </p:nvSpPr>
        <p:spPr bwMode="auto">
          <a:xfrm>
            <a:off x="1400919" y="3560705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9" name="Line 614"/>
          <p:cNvSpPr>
            <a:spLocks noChangeShapeType="1"/>
          </p:cNvSpPr>
          <p:nvPr/>
        </p:nvSpPr>
        <p:spPr bwMode="auto">
          <a:xfrm flipH="1">
            <a:off x="8206919" y="5119232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9" name="Rectangle 534"/>
          <p:cNvSpPr>
            <a:spLocks noChangeArrowheads="1"/>
          </p:cNvSpPr>
          <p:nvPr/>
        </p:nvSpPr>
        <p:spPr bwMode="auto">
          <a:xfrm>
            <a:off x="8502040" y="5438546"/>
            <a:ext cx="1052052" cy="4705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земельных 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отношений</a:t>
            </a:r>
            <a:endParaRPr lang="ru-RU" sz="1000" dirty="0">
              <a:latin typeface="Tahoma" pitchFamily="34" charset="0"/>
            </a:endParaRPr>
          </a:p>
        </p:txBody>
      </p:sp>
      <p:sp>
        <p:nvSpPr>
          <p:cNvPr id="142" name="Rectangle 534"/>
          <p:cNvSpPr>
            <a:spLocks noChangeArrowheads="1"/>
          </p:cNvSpPr>
          <p:nvPr/>
        </p:nvSpPr>
        <p:spPr bwMode="auto">
          <a:xfrm>
            <a:off x="8525996" y="3045931"/>
            <a:ext cx="109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капитального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</a:t>
            </a:r>
          </a:p>
        </p:txBody>
      </p:sp>
      <p:sp>
        <p:nvSpPr>
          <p:cNvPr id="145" name="Line 244"/>
          <p:cNvSpPr>
            <a:spLocks noChangeShapeType="1"/>
          </p:cNvSpPr>
          <p:nvPr/>
        </p:nvSpPr>
        <p:spPr bwMode="auto">
          <a:xfrm flipH="1">
            <a:off x="7446962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22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127" idx="0"/>
            <a:endCxn id="2109" idx="3"/>
          </p:cNvCxnSpPr>
          <p:nvPr/>
        </p:nvCxnSpPr>
        <p:spPr>
          <a:xfrm flipH="1" flipV="1">
            <a:off x="9798050" y="2069646"/>
            <a:ext cx="36477" cy="709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" name="Line 475"/>
          <p:cNvSpPr>
            <a:spLocks noChangeShapeType="1"/>
          </p:cNvSpPr>
          <p:nvPr/>
        </p:nvSpPr>
        <p:spPr bwMode="auto">
          <a:xfrm flipH="1">
            <a:off x="2270237" y="2430563"/>
            <a:ext cx="1588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7" name="Line 327"/>
          <p:cNvSpPr>
            <a:spLocks noChangeShapeType="1"/>
          </p:cNvSpPr>
          <p:nvPr/>
        </p:nvSpPr>
        <p:spPr bwMode="auto">
          <a:xfrm flipH="1">
            <a:off x="2278063" y="1544977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9" name="Rectangle 511"/>
          <p:cNvSpPr>
            <a:spLocks noChangeArrowheads="1"/>
          </p:cNvSpPr>
          <p:nvPr/>
        </p:nvSpPr>
        <p:spPr bwMode="auto">
          <a:xfrm>
            <a:off x="8491391" y="4645470"/>
            <a:ext cx="1113193" cy="639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земельных отношений,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архитектуры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градостроительства</a:t>
            </a:r>
          </a:p>
        </p:txBody>
      </p:sp>
      <p:sp>
        <p:nvSpPr>
          <p:cNvPr id="170" name="Line 573"/>
          <p:cNvSpPr>
            <a:spLocks noChangeShapeType="1"/>
          </p:cNvSpPr>
          <p:nvPr/>
        </p:nvSpPr>
        <p:spPr bwMode="auto">
          <a:xfrm flipH="1" flipV="1">
            <a:off x="9627843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1" name="Line 573"/>
          <p:cNvSpPr>
            <a:spLocks noChangeShapeType="1"/>
          </p:cNvSpPr>
          <p:nvPr/>
        </p:nvSpPr>
        <p:spPr bwMode="auto">
          <a:xfrm flipH="1" flipV="1">
            <a:off x="962479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" name="Line 573"/>
          <p:cNvSpPr>
            <a:spLocks noChangeShapeType="1"/>
          </p:cNvSpPr>
          <p:nvPr/>
        </p:nvSpPr>
        <p:spPr bwMode="auto">
          <a:xfrm flipH="1" flipV="1">
            <a:off x="9614059" y="4848444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9" name="Rectangle 534"/>
          <p:cNvSpPr>
            <a:spLocks noChangeArrowheads="1"/>
          </p:cNvSpPr>
          <p:nvPr/>
        </p:nvSpPr>
        <p:spPr bwMode="auto">
          <a:xfrm>
            <a:off x="8522063" y="2532012"/>
            <a:ext cx="109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и ЖКХ</a:t>
            </a:r>
          </a:p>
        </p:txBody>
      </p:sp>
      <p:sp>
        <p:nvSpPr>
          <p:cNvPr id="152" name="Rectangle 511"/>
          <p:cNvSpPr>
            <a:spLocks noChangeArrowheads="1"/>
          </p:cNvSpPr>
          <p:nvPr/>
        </p:nvSpPr>
        <p:spPr bwMode="auto">
          <a:xfrm>
            <a:off x="8502040" y="4113779"/>
            <a:ext cx="1090613" cy="405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энергосбережения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9044290" y="2954337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H="1">
            <a:off x="9040711" y="3466062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Прямая со стрелкой 176"/>
          <p:cNvCxnSpPr/>
          <p:nvPr/>
        </p:nvCxnSpPr>
        <p:spPr>
          <a:xfrm flipH="1">
            <a:off x="8974722" y="400326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Прямая со стрелкой 177"/>
          <p:cNvCxnSpPr/>
          <p:nvPr/>
        </p:nvCxnSpPr>
        <p:spPr>
          <a:xfrm flipH="1">
            <a:off x="8950641" y="528654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/>
          <p:nvPr/>
        </p:nvCxnSpPr>
        <p:spPr>
          <a:xfrm flipH="1">
            <a:off x="8959089" y="5949454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2" name="Rectangle 210"/>
          <p:cNvSpPr>
            <a:spLocks noChangeArrowheads="1"/>
          </p:cNvSpPr>
          <p:nvPr/>
        </p:nvSpPr>
        <p:spPr bwMode="auto">
          <a:xfrm>
            <a:off x="31923" y="1083430"/>
            <a:ext cx="2809536" cy="4059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 smtClean="0"/>
              <a:t>Главный специалист по режиму </a:t>
            </a:r>
          </a:p>
          <a:p>
            <a:pPr algn="ctr" rtl="1"/>
            <a:r>
              <a:rPr lang="ru-RU" sz="1000" b="1" dirty="0" smtClean="0"/>
              <a:t>и секретному делопроизводству </a:t>
            </a:r>
          </a:p>
          <a:p>
            <a:pPr algn="ctr" rtl="1"/>
            <a:r>
              <a:rPr lang="ru-RU" sz="1000" b="1" dirty="0" smtClean="0"/>
              <a:t>Администрации муниципального округа</a:t>
            </a:r>
            <a:endParaRPr lang="ru-RU" sz="1000" b="1" dirty="0"/>
          </a:p>
        </p:txBody>
      </p:sp>
      <p:sp>
        <p:nvSpPr>
          <p:cNvPr id="173" name="Line 238"/>
          <p:cNvSpPr>
            <a:spLocks noChangeShapeType="1"/>
          </p:cNvSpPr>
          <p:nvPr/>
        </p:nvSpPr>
        <p:spPr bwMode="auto">
          <a:xfrm flipH="1">
            <a:off x="2864898" y="830147"/>
            <a:ext cx="107242" cy="330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" name="Line 238"/>
          <p:cNvSpPr>
            <a:spLocks noChangeShapeType="1"/>
          </p:cNvSpPr>
          <p:nvPr/>
        </p:nvSpPr>
        <p:spPr bwMode="auto">
          <a:xfrm flipH="1" flipV="1">
            <a:off x="2662012" y="337557"/>
            <a:ext cx="747298" cy="3279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3054</TotalTime>
  <Words>296</Words>
  <Application>Microsoft Office PowerPoint</Application>
  <PresentationFormat>Произвольный</PresentationFormat>
  <Paragraphs>175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Структура Администрации Волоконовского муниципального округа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128</cp:revision>
  <cp:lastPrinted>2025-10-28T05:38:28Z</cp:lastPrinted>
  <dcterms:created xsi:type="dcterms:W3CDTF">2012-03-12T06:12:45Z</dcterms:created>
  <dcterms:modified xsi:type="dcterms:W3CDTF">2025-12-09T07:58:59Z</dcterms:modified>
</cp:coreProperties>
</file>