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60" r:id="rId2"/>
  </p:sldIdLst>
  <p:sldSz cx="9901238" cy="6840538"/>
  <p:notesSz cx="6797675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59">
          <p15:clr>
            <a:srgbClr val="A4A3A4"/>
          </p15:clr>
        </p15:guide>
        <p15:guide id="2" pos="31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FCFE"/>
    <a:srgbClr val="66FFCC"/>
    <a:srgbClr val="D9EDEF"/>
    <a:srgbClr val="FF8265"/>
    <a:srgbClr val="3366FF"/>
    <a:srgbClr val="FF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2495" autoAdjust="0"/>
    <p:restoredTop sz="99484" autoAdjust="0"/>
  </p:normalViewPr>
  <p:slideViewPr>
    <p:cSldViewPr snapToGrid="0">
      <p:cViewPr varScale="1">
        <p:scale>
          <a:sx n="86" d="100"/>
          <a:sy n="86" d="100"/>
        </p:scale>
        <p:origin x="-1326" y="-84"/>
      </p:cViewPr>
      <p:guideLst>
        <p:guide orient="horz" pos="2159"/>
        <p:guide pos="31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25663"/>
            <a:ext cx="8415338" cy="14652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76675"/>
            <a:ext cx="6929438" cy="17478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AA421-7B80-49C5-A69D-11415665B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AC9301-DC95-43B0-B62E-67BE553FC5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0263" y="274638"/>
            <a:ext cx="2227262" cy="58356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2563" cy="58356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573EE-3CEA-4301-9417-45072CDC42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2225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95300" y="1595438"/>
            <a:ext cx="8912225" cy="451485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50CD9-E9AD-429E-8865-F5143E8CD3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BF988-C158-4174-992D-05DD41BD5D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638" y="4395788"/>
            <a:ext cx="8415337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638" y="2898775"/>
            <a:ext cx="8415337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4F882-4734-462C-A733-0F1433505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595438"/>
            <a:ext cx="4379913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27613" y="1595438"/>
            <a:ext cx="4379912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D7F3D-4E30-4126-8169-224375846C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0638" cy="11398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1938"/>
            <a:ext cx="4375150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0113"/>
            <a:ext cx="4375150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29200" y="1531938"/>
            <a:ext cx="43767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29200" y="2170113"/>
            <a:ext cx="4376738" cy="39401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BBCE45-38CF-4C03-83E7-B83A0CE716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28819-5FEC-42E1-8DED-803BA87498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30B1B-CC01-45FA-911E-EC117077D3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7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0325" y="273050"/>
            <a:ext cx="5535613" cy="58372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1925"/>
            <a:ext cx="3257550" cy="4678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A9F18-E617-474B-8C89-2006D72849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9925" y="4787900"/>
            <a:ext cx="5942013" cy="565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39925" y="611188"/>
            <a:ext cx="5942013" cy="41036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39925" y="5353050"/>
            <a:ext cx="5942013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BD1A7-233D-477C-8F42-12B72C474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2225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95438"/>
            <a:ext cx="8912225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29350"/>
            <a:ext cx="230981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29350"/>
            <a:ext cx="3135312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6125" y="6229350"/>
            <a:ext cx="23114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A23D4AC-CF7F-4C69-B82A-0B6888DD90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title"/>
          </p:nvPr>
        </p:nvSpPr>
        <p:spPr>
          <a:xfrm>
            <a:off x="2278063" y="78582"/>
            <a:ext cx="4987925" cy="341313"/>
          </a:xfrm>
        </p:spPr>
        <p:txBody>
          <a:bodyPr/>
          <a:lstStyle/>
          <a:p>
            <a:pPr eaLnBrk="1" hangingPunct="1"/>
            <a:r>
              <a:rPr lang="ru-RU" sz="1600" smtClean="0">
                <a:solidFill>
                  <a:schemeClr val="tx1"/>
                </a:solidFill>
              </a:rPr>
              <a:t>Структура Администрации </a:t>
            </a:r>
            <a:r>
              <a:rPr lang="ru-RU" sz="1600" dirty="0" err="1" smtClean="0">
                <a:solidFill>
                  <a:schemeClr val="tx1"/>
                </a:solidFill>
              </a:rPr>
              <a:t>Волоконовского</a:t>
            </a:r>
            <a:r>
              <a:rPr lang="ru-RU" sz="1600" dirty="0" smtClean="0">
                <a:solidFill>
                  <a:schemeClr val="tx1"/>
                </a:solidFill>
              </a:rPr>
              <a:t> муниципального округа</a:t>
            </a:r>
          </a:p>
        </p:txBody>
      </p:sp>
      <p:sp>
        <p:nvSpPr>
          <p:cNvPr id="2051" name="Rectangle 13"/>
          <p:cNvSpPr>
            <a:spLocks noChangeArrowheads="1"/>
          </p:cNvSpPr>
          <p:nvPr/>
        </p:nvSpPr>
        <p:spPr bwMode="auto">
          <a:xfrm>
            <a:off x="2937553" y="1720300"/>
            <a:ext cx="1314448" cy="81915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по социальной политике</a:t>
            </a:r>
            <a:endParaRPr lang="ru-RU" sz="800" b="1" dirty="0">
              <a:latin typeface="Tahoma" pitchFamily="34" charset="0"/>
            </a:endParaRPr>
          </a:p>
        </p:txBody>
      </p:sp>
      <p:sp>
        <p:nvSpPr>
          <p:cNvPr id="2052" name="Rectangle 14"/>
          <p:cNvSpPr>
            <a:spLocks noChangeArrowheads="1"/>
          </p:cNvSpPr>
          <p:nvPr/>
        </p:nvSpPr>
        <p:spPr bwMode="auto">
          <a:xfrm>
            <a:off x="4331832" y="1726975"/>
            <a:ext cx="1319212" cy="7254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000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округа,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руководитель аппарата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 </a:t>
            </a:r>
            <a:r>
              <a:rPr lang="ru-RU" sz="800" b="1" dirty="0" smtClean="0">
                <a:latin typeface="Tahoma" pitchFamily="34" charset="0"/>
              </a:rPr>
              <a:t>Главы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 </a:t>
            </a:r>
          </a:p>
        </p:txBody>
      </p:sp>
      <p:sp>
        <p:nvSpPr>
          <p:cNvPr id="2053" name="Rectangle 23"/>
          <p:cNvSpPr>
            <a:spLocks noChangeArrowheads="1"/>
          </p:cNvSpPr>
          <p:nvPr/>
        </p:nvSpPr>
        <p:spPr bwMode="auto">
          <a:xfrm>
            <a:off x="7024688" y="1724819"/>
            <a:ext cx="1362075" cy="673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по стратегическому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развитию</a:t>
            </a:r>
          </a:p>
        </p:txBody>
      </p:sp>
      <p:sp>
        <p:nvSpPr>
          <p:cNvPr id="2054" name="Line 41"/>
          <p:cNvSpPr>
            <a:spLocks noChangeShapeType="1"/>
          </p:cNvSpPr>
          <p:nvPr/>
        </p:nvSpPr>
        <p:spPr bwMode="auto">
          <a:xfrm flipH="1">
            <a:off x="982663" y="1522413"/>
            <a:ext cx="8513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5" name="Line 45"/>
          <p:cNvSpPr>
            <a:spLocks noChangeShapeType="1"/>
          </p:cNvSpPr>
          <p:nvPr/>
        </p:nvSpPr>
        <p:spPr bwMode="auto">
          <a:xfrm flipH="1">
            <a:off x="3665538" y="1535113"/>
            <a:ext cx="1587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6" name="Rectangle 73"/>
          <p:cNvSpPr>
            <a:spLocks noChangeArrowheads="1"/>
          </p:cNvSpPr>
          <p:nvPr/>
        </p:nvSpPr>
        <p:spPr bwMode="auto">
          <a:xfrm>
            <a:off x="4813300" y="3238500"/>
            <a:ext cx="25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latin typeface="Tahoma" pitchFamily="34" charset="0"/>
              </a:rPr>
              <a:t> </a:t>
            </a:r>
          </a:p>
        </p:txBody>
      </p:sp>
      <p:sp>
        <p:nvSpPr>
          <p:cNvPr id="2057" name="Rectangle 140"/>
          <p:cNvSpPr>
            <a:spLocks noChangeArrowheads="1"/>
          </p:cNvSpPr>
          <p:nvPr/>
        </p:nvSpPr>
        <p:spPr bwMode="auto">
          <a:xfrm>
            <a:off x="4813300" y="3238500"/>
            <a:ext cx="2555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 dirty="0">
                <a:latin typeface="Tahoma" pitchFamily="34" charset="0"/>
              </a:rPr>
              <a:t> </a:t>
            </a:r>
          </a:p>
        </p:txBody>
      </p:sp>
      <p:sp>
        <p:nvSpPr>
          <p:cNvPr id="2058" name="Line 176"/>
          <p:cNvSpPr>
            <a:spLocks noChangeShapeType="1"/>
          </p:cNvSpPr>
          <p:nvPr/>
        </p:nvSpPr>
        <p:spPr bwMode="auto">
          <a:xfrm>
            <a:off x="5037138" y="966788"/>
            <a:ext cx="0" cy="538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9" name="Rectangle 210"/>
          <p:cNvSpPr>
            <a:spLocks noChangeArrowheads="1"/>
          </p:cNvSpPr>
          <p:nvPr/>
        </p:nvSpPr>
        <p:spPr bwMode="auto">
          <a:xfrm>
            <a:off x="136525" y="444272"/>
            <a:ext cx="2591400" cy="530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1000" b="1" dirty="0"/>
              <a:t>Помощник Г</a:t>
            </a:r>
            <a:r>
              <a:rPr lang="ru-RU" sz="1000" b="1" dirty="0" smtClean="0"/>
              <a:t>лавы</a:t>
            </a:r>
          </a:p>
          <a:p>
            <a:pPr algn="ctr" rtl="1"/>
            <a:r>
              <a:rPr lang="ru-RU" sz="1000" b="1" dirty="0" smtClean="0"/>
              <a:t> муниципального округа </a:t>
            </a:r>
          </a:p>
          <a:p>
            <a:pPr algn="ctr" rtl="1"/>
            <a:r>
              <a:rPr lang="ru-RU" sz="1000" b="1" dirty="0" smtClean="0"/>
              <a:t>по </a:t>
            </a:r>
            <a:r>
              <a:rPr lang="ru-RU" sz="1000" b="1" dirty="0"/>
              <a:t>информационной </a:t>
            </a:r>
            <a:endParaRPr lang="ru-RU" sz="1000" b="1" dirty="0" smtClean="0"/>
          </a:p>
          <a:p>
            <a:pPr algn="ctr" rtl="1"/>
            <a:r>
              <a:rPr lang="ru-RU" sz="1000" b="1" dirty="0" smtClean="0"/>
              <a:t>безопасности </a:t>
            </a:r>
            <a:endParaRPr lang="ru-RU" sz="1000" b="1" dirty="0"/>
          </a:p>
        </p:txBody>
      </p:sp>
      <p:sp>
        <p:nvSpPr>
          <p:cNvPr id="2060" name="Rectangle 213"/>
          <p:cNvSpPr>
            <a:spLocks noChangeArrowheads="1"/>
          </p:cNvSpPr>
          <p:nvPr/>
        </p:nvSpPr>
        <p:spPr bwMode="auto">
          <a:xfrm>
            <a:off x="1577206" y="1744432"/>
            <a:ext cx="1290638" cy="71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1000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округа,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начальник управления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 финансов и 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бюджетной политики</a:t>
            </a:r>
          </a:p>
          <a:p>
            <a:pPr algn="ctr"/>
            <a:r>
              <a:rPr lang="ru-RU" sz="1200" dirty="0">
                <a:latin typeface="Tahoma" pitchFamily="34" charset="0"/>
              </a:rPr>
              <a:t> </a:t>
            </a:r>
          </a:p>
        </p:txBody>
      </p:sp>
      <p:sp>
        <p:nvSpPr>
          <p:cNvPr id="2061" name="Rectangle 223"/>
          <p:cNvSpPr>
            <a:spLocks noChangeArrowheads="1"/>
          </p:cNvSpPr>
          <p:nvPr/>
        </p:nvSpPr>
        <p:spPr bwMode="auto">
          <a:xfrm>
            <a:off x="46411" y="2617789"/>
            <a:ext cx="1219254" cy="61940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>
                <a:latin typeface="Tahoma" pitchFamily="34" charset="0"/>
              </a:rPr>
              <a:t>Управление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сельского </a:t>
            </a:r>
            <a:r>
              <a:rPr lang="ru-RU" sz="800" dirty="0" smtClean="0">
                <a:latin typeface="Tahoma" pitchFamily="34" charset="0"/>
              </a:rPr>
              <a:t>хозяйства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развития территорий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62" name="Rectangle 231"/>
          <p:cNvSpPr>
            <a:spLocks noChangeArrowheads="1"/>
          </p:cNvSpPr>
          <p:nvPr/>
        </p:nvSpPr>
        <p:spPr bwMode="auto">
          <a:xfrm>
            <a:off x="4230688" y="2628900"/>
            <a:ext cx="1293812" cy="73660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Заместитель руководителя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аппарата главы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администрации района –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начальник организационно-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контрольного отдела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2065" name="Rectangle 234"/>
          <p:cNvSpPr>
            <a:spLocks noChangeArrowheads="1"/>
          </p:cNvSpPr>
          <p:nvPr/>
        </p:nvSpPr>
        <p:spPr bwMode="auto">
          <a:xfrm>
            <a:off x="4207866" y="5364049"/>
            <a:ext cx="1214437" cy="37519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по правовой </a:t>
            </a:r>
            <a:r>
              <a:rPr lang="ru-RU" sz="800" dirty="0" smtClean="0">
                <a:latin typeface="Tahoma" pitchFamily="34" charset="0"/>
              </a:rPr>
              <a:t>работе</a:t>
            </a:r>
          </a:p>
        </p:txBody>
      </p:sp>
      <p:sp>
        <p:nvSpPr>
          <p:cNvPr id="2066" name="Line 238"/>
          <p:cNvSpPr>
            <a:spLocks noChangeShapeType="1"/>
          </p:cNvSpPr>
          <p:nvPr/>
        </p:nvSpPr>
        <p:spPr bwMode="auto">
          <a:xfrm flipH="1" flipV="1">
            <a:off x="2696484" y="640555"/>
            <a:ext cx="670603" cy="1706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7" name="Line 244"/>
          <p:cNvSpPr>
            <a:spLocks noChangeShapeType="1"/>
          </p:cNvSpPr>
          <p:nvPr/>
        </p:nvSpPr>
        <p:spPr bwMode="auto">
          <a:xfrm flipH="1">
            <a:off x="7445375" y="1528763"/>
            <a:ext cx="1588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8" name="Rectangle 293"/>
          <p:cNvSpPr>
            <a:spLocks noChangeArrowheads="1"/>
          </p:cNvSpPr>
          <p:nvPr/>
        </p:nvSpPr>
        <p:spPr bwMode="auto">
          <a:xfrm>
            <a:off x="4218498" y="4356103"/>
            <a:ext cx="1225550" cy="3698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  Информационно-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аналитический отдел</a:t>
            </a:r>
          </a:p>
        </p:txBody>
      </p:sp>
      <p:sp>
        <p:nvSpPr>
          <p:cNvPr id="2069" name="Rectangle 310"/>
          <p:cNvSpPr>
            <a:spLocks noChangeArrowheads="1"/>
          </p:cNvSpPr>
          <p:nvPr/>
        </p:nvSpPr>
        <p:spPr bwMode="auto">
          <a:xfrm>
            <a:off x="2968625" y="4893469"/>
            <a:ext cx="1092200" cy="3413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00" dirty="0">
                <a:latin typeface="Tahoma" pitchFamily="34" charset="0"/>
              </a:rPr>
              <a:t> </a:t>
            </a:r>
            <a:r>
              <a:rPr lang="ru-RU" sz="800" dirty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образования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70" name="Rectangle 311"/>
          <p:cNvSpPr>
            <a:spLocks noChangeArrowheads="1"/>
          </p:cNvSpPr>
          <p:nvPr/>
        </p:nvSpPr>
        <p:spPr bwMode="auto">
          <a:xfrm>
            <a:off x="2940051" y="5356154"/>
            <a:ext cx="1060450" cy="37307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/>
            <a:endParaRPr lang="ru-RU" sz="900" dirty="0">
              <a:latin typeface="Tahoma" pitchFamily="34" charset="0"/>
            </a:endParaRPr>
          </a:p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Управление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культуры </a:t>
            </a:r>
          </a:p>
          <a:p>
            <a:pPr algn="ctr"/>
            <a:endParaRPr lang="ru-RU" sz="800" dirty="0">
              <a:latin typeface="Tahoma" pitchFamily="34" charset="0"/>
            </a:endParaRPr>
          </a:p>
          <a:p>
            <a:pPr algn="ctr"/>
            <a:endParaRPr lang="ru-RU" sz="900" dirty="0">
              <a:latin typeface="Tahoma" pitchFamily="34" charset="0"/>
            </a:endParaRPr>
          </a:p>
        </p:txBody>
      </p:sp>
      <p:sp>
        <p:nvSpPr>
          <p:cNvPr id="2071" name="Rectangle 312"/>
          <p:cNvSpPr>
            <a:spLocks noChangeArrowheads="1"/>
          </p:cNvSpPr>
          <p:nvPr/>
        </p:nvSpPr>
        <p:spPr bwMode="auto">
          <a:xfrm>
            <a:off x="6876594" y="2617788"/>
            <a:ext cx="1330325" cy="61940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прогнозирования,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развития </a:t>
            </a:r>
            <a:r>
              <a:rPr lang="ru-RU" sz="800" dirty="0">
                <a:latin typeface="Tahoma" pitchFamily="34" charset="0"/>
              </a:rPr>
              <a:t>муниципальной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э</a:t>
            </a:r>
            <a:r>
              <a:rPr lang="ru-RU" sz="800" dirty="0" smtClean="0">
                <a:latin typeface="Tahoma" pitchFamily="34" charset="0"/>
              </a:rPr>
              <a:t>кономики и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потребительского рынка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(4 – МС)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2072" name="Rectangle 324"/>
          <p:cNvSpPr>
            <a:spLocks noChangeArrowheads="1"/>
          </p:cNvSpPr>
          <p:nvPr/>
        </p:nvSpPr>
        <p:spPr bwMode="auto">
          <a:xfrm>
            <a:off x="1538601" y="2621983"/>
            <a:ext cx="1239837" cy="51332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900" dirty="0">
                <a:latin typeface="Tahoma" pitchFamily="34" charset="0"/>
              </a:rPr>
              <a:t> </a:t>
            </a:r>
            <a:r>
              <a:rPr lang="ru-RU" sz="800" dirty="0">
                <a:latin typeface="Tahoma" pitchFamily="34" charset="0"/>
              </a:rPr>
              <a:t>Управление финансов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и бюджетной </a:t>
            </a:r>
            <a:r>
              <a:rPr lang="ru-RU" sz="800" dirty="0" smtClean="0">
                <a:latin typeface="Tahoma" pitchFamily="34" charset="0"/>
              </a:rPr>
              <a:t>политики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073" name="Line 327"/>
          <p:cNvSpPr>
            <a:spLocks noChangeShapeType="1"/>
          </p:cNvSpPr>
          <p:nvPr/>
        </p:nvSpPr>
        <p:spPr bwMode="auto">
          <a:xfrm flipH="1">
            <a:off x="2278063" y="154463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74" name="Line 335"/>
          <p:cNvSpPr>
            <a:spLocks noChangeShapeType="1"/>
          </p:cNvSpPr>
          <p:nvPr/>
        </p:nvSpPr>
        <p:spPr bwMode="auto">
          <a:xfrm>
            <a:off x="2727325" y="32289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5" name="Rectangle 342"/>
          <p:cNvSpPr>
            <a:spLocks noChangeArrowheads="1"/>
          </p:cNvSpPr>
          <p:nvPr/>
        </p:nvSpPr>
        <p:spPr bwMode="auto">
          <a:xfrm>
            <a:off x="8503248" y="6062418"/>
            <a:ext cx="1090613" cy="44882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архитектуры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и </a:t>
            </a:r>
            <a:r>
              <a:rPr lang="ru-RU" sz="800" dirty="0" smtClean="0">
                <a:latin typeface="Tahoma" pitchFamily="34" charset="0"/>
              </a:rPr>
              <a:t>градостроительства</a:t>
            </a:r>
          </a:p>
        </p:txBody>
      </p:sp>
      <p:sp>
        <p:nvSpPr>
          <p:cNvPr id="2076" name="Line 343"/>
          <p:cNvSpPr>
            <a:spLocks noChangeShapeType="1"/>
          </p:cNvSpPr>
          <p:nvPr/>
        </p:nvSpPr>
        <p:spPr bwMode="auto">
          <a:xfrm flipH="1" flipV="1">
            <a:off x="190500" y="2116138"/>
            <a:ext cx="1936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7" name="Line 344"/>
          <p:cNvSpPr>
            <a:spLocks noChangeShapeType="1"/>
          </p:cNvSpPr>
          <p:nvPr/>
        </p:nvSpPr>
        <p:spPr bwMode="auto">
          <a:xfrm>
            <a:off x="2819737" y="2578100"/>
            <a:ext cx="20076" cy="198698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8" name="Rectangle 347"/>
          <p:cNvSpPr>
            <a:spLocks noChangeArrowheads="1"/>
          </p:cNvSpPr>
          <p:nvPr/>
        </p:nvSpPr>
        <p:spPr bwMode="auto">
          <a:xfrm>
            <a:off x="2972140" y="712788"/>
            <a:ext cx="3940436" cy="244475"/>
          </a:xfrm>
          <a:prstGeom prst="rect">
            <a:avLst/>
          </a:prstGeom>
          <a:solidFill>
            <a:srgbClr val="FF826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400" dirty="0">
                <a:latin typeface="Tahoma" pitchFamily="34" charset="0"/>
              </a:rPr>
              <a:t>Глава </a:t>
            </a:r>
            <a:r>
              <a:rPr lang="ru-RU" sz="1400" dirty="0" err="1" smtClean="0">
                <a:latin typeface="Tahoma" pitchFamily="34" charset="0"/>
              </a:rPr>
              <a:t>Волоконовского</a:t>
            </a:r>
            <a:r>
              <a:rPr lang="ru-RU" sz="1400" dirty="0" smtClean="0">
                <a:latin typeface="Tahoma" pitchFamily="34" charset="0"/>
              </a:rPr>
              <a:t> муниципального округа</a:t>
            </a:r>
            <a:endParaRPr lang="ru-RU" sz="1400" dirty="0">
              <a:latin typeface="Tahoma" pitchFamily="34" charset="0"/>
            </a:endParaRPr>
          </a:p>
        </p:txBody>
      </p:sp>
      <p:sp>
        <p:nvSpPr>
          <p:cNvPr id="2079" name="Line 348"/>
          <p:cNvSpPr>
            <a:spLocks noChangeShapeType="1"/>
          </p:cNvSpPr>
          <p:nvPr/>
        </p:nvSpPr>
        <p:spPr bwMode="auto">
          <a:xfrm>
            <a:off x="984250" y="1539875"/>
            <a:ext cx="0" cy="166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0" name="Rectangle 351"/>
          <p:cNvSpPr>
            <a:spLocks noChangeArrowheads="1"/>
          </p:cNvSpPr>
          <p:nvPr/>
        </p:nvSpPr>
        <p:spPr bwMode="auto">
          <a:xfrm>
            <a:off x="46603" y="1766887"/>
            <a:ext cx="1277376" cy="7667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b="1" dirty="0">
                <a:latin typeface="Tahoma" pitchFamily="34" charset="0"/>
              </a:rPr>
              <a:t>Первый заместитель 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Г</a:t>
            </a:r>
            <a:r>
              <a:rPr lang="ru-RU" sz="800" b="1" dirty="0" smtClean="0">
                <a:latin typeface="Tahoma" pitchFamily="34" charset="0"/>
              </a:rPr>
              <a:t>лавы 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м</a:t>
            </a:r>
            <a:r>
              <a:rPr lang="ru-RU" sz="800" b="1" dirty="0" smtClean="0">
                <a:latin typeface="Tahoma" pitchFamily="34" charset="0"/>
              </a:rPr>
              <a:t>униципального округа,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 начальник управления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 сельского </a:t>
            </a:r>
            <a:r>
              <a:rPr lang="ru-RU" sz="800" b="1" dirty="0" smtClean="0">
                <a:latin typeface="Tahoma" pitchFamily="34" charset="0"/>
              </a:rPr>
              <a:t>хозяйства 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и развития территорий</a:t>
            </a:r>
            <a:endParaRPr lang="ru-RU" sz="800" b="1" dirty="0">
              <a:latin typeface="Tahoma" pitchFamily="34" charset="0"/>
            </a:endParaRPr>
          </a:p>
        </p:txBody>
      </p:sp>
      <p:sp>
        <p:nvSpPr>
          <p:cNvPr id="2083" name="Line 387"/>
          <p:cNvSpPr>
            <a:spLocks noChangeShapeType="1"/>
          </p:cNvSpPr>
          <p:nvPr/>
        </p:nvSpPr>
        <p:spPr bwMode="auto">
          <a:xfrm>
            <a:off x="4687888" y="2482850"/>
            <a:ext cx="6350" cy="82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4" name="Line 407"/>
          <p:cNvSpPr>
            <a:spLocks noChangeShapeType="1"/>
          </p:cNvSpPr>
          <p:nvPr/>
        </p:nvSpPr>
        <p:spPr bwMode="auto">
          <a:xfrm flipH="1">
            <a:off x="4703763" y="1543050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5" name="Rectangle 422"/>
          <p:cNvSpPr>
            <a:spLocks noChangeArrowheads="1"/>
          </p:cNvSpPr>
          <p:nvPr/>
        </p:nvSpPr>
        <p:spPr bwMode="auto">
          <a:xfrm>
            <a:off x="2955925" y="5909126"/>
            <a:ext cx="1166641" cy="54070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   </a:t>
            </a:r>
            <a:r>
              <a:rPr lang="ru-RU" sz="800" dirty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   социальной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защиты </a:t>
            </a:r>
            <a:r>
              <a:rPr lang="ru-RU" sz="800" dirty="0" smtClean="0">
                <a:latin typeface="Tahoma" pitchFamily="34" charset="0"/>
              </a:rPr>
              <a:t>населения</a:t>
            </a:r>
          </a:p>
        </p:txBody>
      </p:sp>
      <p:sp>
        <p:nvSpPr>
          <p:cNvPr id="2086" name="Line 427"/>
          <p:cNvSpPr>
            <a:spLocks noChangeShapeType="1"/>
          </p:cNvSpPr>
          <p:nvPr/>
        </p:nvSpPr>
        <p:spPr bwMode="auto">
          <a:xfrm>
            <a:off x="2812938" y="2861127"/>
            <a:ext cx="131762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7" name="Line 433"/>
          <p:cNvSpPr>
            <a:spLocks noChangeShapeType="1"/>
          </p:cNvSpPr>
          <p:nvPr/>
        </p:nvSpPr>
        <p:spPr bwMode="auto">
          <a:xfrm flipV="1">
            <a:off x="4679949" y="2552700"/>
            <a:ext cx="961853" cy="47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88" name="Line 436"/>
          <p:cNvSpPr>
            <a:spLocks noChangeShapeType="1"/>
          </p:cNvSpPr>
          <p:nvPr/>
        </p:nvSpPr>
        <p:spPr bwMode="auto">
          <a:xfrm flipH="1">
            <a:off x="9482138" y="1527175"/>
            <a:ext cx="1587" cy="211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89" name="Rectangle 437"/>
          <p:cNvSpPr>
            <a:spLocks noChangeArrowheads="1"/>
          </p:cNvSpPr>
          <p:nvPr/>
        </p:nvSpPr>
        <p:spPr bwMode="auto">
          <a:xfrm>
            <a:off x="2965451" y="2678112"/>
            <a:ext cx="1181100" cy="2762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/>
              <a:t>Отдел </a:t>
            </a:r>
            <a:r>
              <a:rPr lang="ru-RU" sz="800" dirty="0" smtClean="0"/>
              <a:t>ЗАГС </a:t>
            </a:r>
            <a:endParaRPr lang="ru-RU" sz="800" dirty="0"/>
          </a:p>
        </p:txBody>
      </p:sp>
      <p:sp>
        <p:nvSpPr>
          <p:cNvPr id="2090" name="Rectangle 438"/>
          <p:cNvSpPr>
            <a:spLocks noChangeArrowheads="1"/>
          </p:cNvSpPr>
          <p:nvPr/>
        </p:nvSpPr>
        <p:spPr bwMode="auto">
          <a:xfrm>
            <a:off x="4235449" y="5946772"/>
            <a:ext cx="1192213" cy="38712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/>
              <a:t>Архивный </a:t>
            </a:r>
          </a:p>
          <a:p>
            <a:pPr algn="ctr"/>
            <a:r>
              <a:rPr lang="ru-RU" sz="800" dirty="0"/>
              <a:t>о</a:t>
            </a:r>
            <a:r>
              <a:rPr lang="ru-RU" sz="800" dirty="0" smtClean="0"/>
              <a:t>тдел</a:t>
            </a:r>
          </a:p>
          <a:p>
            <a:pPr algn="ctr"/>
            <a:endParaRPr lang="ru-RU" sz="800" dirty="0"/>
          </a:p>
        </p:txBody>
      </p:sp>
      <p:sp>
        <p:nvSpPr>
          <p:cNvPr id="2091" name="Line 447"/>
          <p:cNvSpPr>
            <a:spLocks noChangeShapeType="1"/>
          </p:cNvSpPr>
          <p:nvPr/>
        </p:nvSpPr>
        <p:spPr bwMode="auto">
          <a:xfrm flipH="1" flipV="1">
            <a:off x="5487818" y="3854111"/>
            <a:ext cx="138112" cy="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2" name="Line 448"/>
          <p:cNvSpPr>
            <a:spLocks noChangeShapeType="1"/>
          </p:cNvSpPr>
          <p:nvPr/>
        </p:nvSpPr>
        <p:spPr bwMode="auto">
          <a:xfrm flipH="1" flipV="1">
            <a:off x="5511800" y="2829719"/>
            <a:ext cx="10795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3" name="Line 450"/>
          <p:cNvSpPr>
            <a:spLocks noChangeShapeType="1"/>
          </p:cNvSpPr>
          <p:nvPr/>
        </p:nvSpPr>
        <p:spPr bwMode="auto">
          <a:xfrm flipH="1">
            <a:off x="5416266" y="5529943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4" name="Line 451"/>
          <p:cNvSpPr>
            <a:spLocks noChangeShapeType="1"/>
          </p:cNvSpPr>
          <p:nvPr/>
        </p:nvSpPr>
        <p:spPr bwMode="auto">
          <a:xfrm flipH="1">
            <a:off x="5457483" y="4565082"/>
            <a:ext cx="198495" cy="53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5" name="Rectangle 457"/>
          <p:cNvSpPr>
            <a:spLocks noChangeArrowheads="1"/>
          </p:cNvSpPr>
          <p:nvPr/>
        </p:nvSpPr>
        <p:spPr bwMode="auto">
          <a:xfrm>
            <a:off x="7017544" y="808946"/>
            <a:ext cx="2652712" cy="5699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1000" b="1" dirty="0"/>
              <a:t>Мобилизационный отдел </a:t>
            </a:r>
          </a:p>
          <a:p>
            <a:pPr algn="ctr" rtl="1"/>
            <a:r>
              <a:rPr lang="ru-RU" sz="1000" b="1" dirty="0"/>
              <a:t>м</a:t>
            </a:r>
            <a:r>
              <a:rPr lang="ru-RU" sz="1000" b="1" dirty="0" smtClean="0"/>
              <a:t>униципального округа</a:t>
            </a:r>
            <a:endParaRPr lang="ru-RU" sz="1400" b="1" u="sng" dirty="0">
              <a:latin typeface="Tahoma" pitchFamily="34" charset="0"/>
            </a:endParaRPr>
          </a:p>
        </p:txBody>
      </p:sp>
      <p:sp>
        <p:nvSpPr>
          <p:cNvPr id="2096" name="Line 458"/>
          <p:cNvSpPr>
            <a:spLocks noChangeShapeType="1"/>
          </p:cNvSpPr>
          <p:nvPr/>
        </p:nvSpPr>
        <p:spPr bwMode="auto">
          <a:xfrm>
            <a:off x="6515100" y="819151"/>
            <a:ext cx="511175" cy="2952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97" name="Rectangle 461"/>
          <p:cNvSpPr>
            <a:spLocks noChangeArrowheads="1"/>
          </p:cNvSpPr>
          <p:nvPr/>
        </p:nvSpPr>
        <p:spPr bwMode="auto">
          <a:xfrm>
            <a:off x="7551738" y="72346"/>
            <a:ext cx="2111375" cy="676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800" u="sng" dirty="0" smtClean="0"/>
              <a:t>ПРОЕКТ</a:t>
            </a:r>
          </a:p>
          <a:p>
            <a:pPr algn="ctr"/>
            <a:r>
              <a:rPr lang="ru-RU" sz="800" dirty="0" smtClean="0"/>
              <a:t>Утверждена</a:t>
            </a:r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smtClean="0"/>
              <a:t>Советом депутата</a:t>
            </a:r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err="1"/>
              <a:t>Волоконовского</a:t>
            </a:r>
            <a:r>
              <a:rPr lang="ru-RU" sz="800" dirty="0"/>
              <a:t> </a:t>
            </a:r>
            <a:r>
              <a:rPr lang="ru-RU" sz="800" dirty="0" smtClean="0"/>
              <a:t>муниципального округа</a:t>
            </a:r>
            <a:r>
              <a:rPr lang="ru-RU" sz="800" dirty="0"/>
              <a:t/>
            </a:r>
            <a:br>
              <a:rPr lang="ru-RU" sz="800" dirty="0"/>
            </a:br>
            <a:r>
              <a:rPr lang="ru-RU" sz="800" dirty="0" smtClean="0"/>
              <a:t> от </a:t>
            </a:r>
            <a:r>
              <a:rPr lang="ru-RU" sz="800" smtClean="0"/>
              <a:t>05 ноября 2025 </a:t>
            </a:r>
            <a:r>
              <a:rPr lang="ru-RU" sz="800" dirty="0" smtClean="0"/>
              <a:t>года </a:t>
            </a:r>
            <a:r>
              <a:rPr lang="ru-RU" sz="800"/>
              <a:t>№ </a:t>
            </a:r>
            <a:r>
              <a:rPr lang="ru-RU" sz="800" smtClean="0"/>
              <a:t>44</a:t>
            </a:r>
            <a:endParaRPr lang="ru-RU" sz="800" dirty="0"/>
          </a:p>
        </p:txBody>
      </p:sp>
      <p:sp>
        <p:nvSpPr>
          <p:cNvPr id="2098" name="Line 475"/>
          <p:cNvSpPr>
            <a:spLocks noChangeShapeType="1"/>
          </p:cNvSpPr>
          <p:nvPr/>
        </p:nvSpPr>
        <p:spPr bwMode="auto">
          <a:xfrm flipH="1">
            <a:off x="1219040" y="2843673"/>
            <a:ext cx="137548" cy="220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01" name="Line 489"/>
          <p:cNvSpPr>
            <a:spLocks noChangeShapeType="1"/>
          </p:cNvSpPr>
          <p:nvPr/>
        </p:nvSpPr>
        <p:spPr bwMode="auto">
          <a:xfrm flipH="1" flipV="1">
            <a:off x="5457484" y="5072856"/>
            <a:ext cx="166461" cy="238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02" name="Line 497"/>
          <p:cNvSpPr>
            <a:spLocks noChangeShapeType="1"/>
          </p:cNvSpPr>
          <p:nvPr/>
        </p:nvSpPr>
        <p:spPr bwMode="auto">
          <a:xfrm flipH="1">
            <a:off x="5632278" y="2562225"/>
            <a:ext cx="16048" cy="355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03" name="Rectangle 511"/>
          <p:cNvSpPr>
            <a:spLocks noChangeArrowheads="1"/>
          </p:cNvSpPr>
          <p:nvPr/>
        </p:nvSpPr>
        <p:spPr bwMode="auto">
          <a:xfrm>
            <a:off x="8513971" y="3573735"/>
            <a:ext cx="1090613" cy="40594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ЖКХ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благоустройства </a:t>
            </a:r>
          </a:p>
        </p:txBody>
      </p:sp>
      <p:sp>
        <p:nvSpPr>
          <p:cNvPr id="2105" name="Rectangle 523"/>
          <p:cNvSpPr>
            <a:spLocks noChangeArrowheads="1"/>
          </p:cNvSpPr>
          <p:nvPr/>
        </p:nvSpPr>
        <p:spPr bwMode="auto">
          <a:xfrm>
            <a:off x="6876594" y="3322412"/>
            <a:ext cx="1291029" cy="42941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муниципальных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з</a:t>
            </a:r>
            <a:r>
              <a:rPr lang="ru-RU" sz="800" smtClean="0">
                <a:latin typeface="Tahoma" pitchFamily="34" charset="0"/>
              </a:rPr>
              <a:t>акупок</a:t>
            </a:r>
            <a:endParaRPr lang="ru-RU" sz="800" dirty="0" smtClean="0">
              <a:latin typeface="Tahoma" pitchFamily="34" charset="0"/>
            </a:endParaRPr>
          </a:p>
        </p:txBody>
      </p:sp>
      <p:sp>
        <p:nvSpPr>
          <p:cNvPr id="2106" name="Rectangle 527"/>
          <p:cNvSpPr>
            <a:spLocks noChangeArrowheads="1"/>
          </p:cNvSpPr>
          <p:nvPr/>
        </p:nvSpPr>
        <p:spPr bwMode="auto">
          <a:xfrm>
            <a:off x="5730875" y="1714387"/>
            <a:ext cx="1233714" cy="78445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b="1" dirty="0">
                <a:latin typeface="Tahoma" pitchFamily="34" charset="0"/>
              </a:rPr>
              <a:t>Заместитель </a:t>
            </a:r>
          </a:p>
          <a:p>
            <a:pPr algn="ctr"/>
            <a:r>
              <a:rPr lang="ru-RU" sz="800" b="1" dirty="0">
                <a:latin typeface="Tahoma" pitchFamily="34" charset="0"/>
              </a:rPr>
              <a:t>Г</a:t>
            </a:r>
            <a:r>
              <a:rPr lang="ru-RU" sz="800" b="1" dirty="0" smtClean="0">
                <a:latin typeface="Tahoma" pitchFamily="34" charset="0"/>
              </a:rPr>
              <a:t>лавы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округа–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секретарь Совета</a:t>
            </a:r>
          </a:p>
          <a:p>
            <a:pPr algn="ctr"/>
            <a:r>
              <a:rPr lang="ru-RU" sz="800" b="1" dirty="0" smtClean="0">
                <a:latin typeface="Tahoma" pitchFamily="34" charset="0"/>
              </a:rPr>
              <a:t>безопасности</a:t>
            </a:r>
          </a:p>
        </p:txBody>
      </p:sp>
      <p:sp>
        <p:nvSpPr>
          <p:cNvPr id="2107" name="Rectangle 528"/>
          <p:cNvSpPr>
            <a:spLocks noChangeArrowheads="1"/>
          </p:cNvSpPr>
          <p:nvPr/>
        </p:nvSpPr>
        <p:spPr bwMode="auto">
          <a:xfrm>
            <a:off x="5730875" y="2679927"/>
            <a:ext cx="920750" cy="53599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/>
              <a:t>Совет </a:t>
            </a:r>
          </a:p>
          <a:p>
            <a:pPr algn="ctr"/>
            <a:r>
              <a:rPr lang="ru-RU" sz="800" dirty="0" smtClean="0"/>
              <a:t>безопасности </a:t>
            </a:r>
          </a:p>
          <a:p>
            <a:pPr algn="ctr"/>
            <a:r>
              <a:rPr lang="ru-RU" sz="800" dirty="0" smtClean="0"/>
              <a:t>муниципального </a:t>
            </a:r>
          </a:p>
          <a:p>
            <a:pPr algn="ctr"/>
            <a:r>
              <a:rPr lang="ru-RU" sz="800" dirty="0" smtClean="0"/>
              <a:t>округа </a:t>
            </a:r>
            <a:endParaRPr lang="ru-RU" sz="800" u="sng" dirty="0"/>
          </a:p>
        </p:txBody>
      </p:sp>
      <p:sp>
        <p:nvSpPr>
          <p:cNvPr id="2109" name="Rectangle 533"/>
          <p:cNvSpPr>
            <a:spLocks noChangeArrowheads="1"/>
          </p:cNvSpPr>
          <p:nvPr/>
        </p:nvSpPr>
        <p:spPr bwMode="auto">
          <a:xfrm>
            <a:off x="8493125" y="1733096"/>
            <a:ext cx="1304925" cy="673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b="1" dirty="0">
                <a:latin typeface="Tahoma" pitchFamily="34" charset="0"/>
              </a:rPr>
              <a:t>Заместитель </a:t>
            </a:r>
            <a:r>
              <a:rPr lang="ru-RU" sz="800" b="1" dirty="0" smtClean="0">
                <a:latin typeface="Tahoma" pitchFamily="34" charset="0"/>
              </a:rPr>
              <a:t>Главы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 smtClean="0">
                <a:latin typeface="Tahoma" pitchFamily="34" charset="0"/>
              </a:rPr>
              <a:t>муниципального округа</a:t>
            </a:r>
            <a:endParaRPr lang="ru-RU" sz="800" b="1" dirty="0">
              <a:latin typeface="Tahoma" pitchFamily="34" charset="0"/>
            </a:endParaRPr>
          </a:p>
          <a:p>
            <a:pPr algn="ctr"/>
            <a:r>
              <a:rPr lang="ru-RU" sz="800" b="1" dirty="0">
                <a:latin typeface="Tahoma" pitchFamily="34" charset="0"/>
              </a:rPr>
              <a:t> по строительству и ЖКХ</a:t>
            </a:r>
          </a:p>
        </p:txBody>
      </p:sp>
      <p:sp>
        <p:nvSpPr>
          <p:cNvPr id="2111" name="Rectangle 535"/>
          <p:cNvSpPr>
            <a:spLocks noChangeArrowheads="1"/>
          </p:cNvSpPr>
          <p:nvPr/>
        </p:nvSpPr>
        <p:spPr bwMode="auto">
          <a:xfrm>
            <a:off x="6883139" y="3923149"/>
            <a:ext cx="1277937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управления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проектами</a:t>
            </a:r>
          </a:p>
        </p:txBody>
      </p:sp>
      <p:sp>
        <p:nvSpPr>
          <p:cNvPr id="2116" name="Line 545"/>
          <p:cNvSpPr>
            <a:spLocks noChangeShapeType="1"/>
          </p:cNvSpPr>
          <p:nvPr/>
        </p:nvSpPr>
        <p:spPr bwMode="auto">
          <a:xfrm flipH="1">
            <a:off x="6651625" y="2861127"/>
            <a:ext cx="17496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19" name="Line 558"/>
          <p:cNvSpPr>
            <a:spLocks noChangeShapeType="1"/>
          </p:cNvSpPr>
          <p:nvPr/>
        </p:nvSpPr>
        <p:spPr bwMode="auto">
          <a:xfrm>
            <a:off x="7448550" y="2419350"/>
            <a:ext cx="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0" name="Line 559"/>
          <p:cNvSpPr>
            <a:spLocks noChangeShapeType="1"/>
          </p:cNvSpPr>
          <p:nvPr/>
        </p:nvSpPr>
        <p:spPr bwMode="auto">
          <a:xfrm>
            <a:off x="7448550" y="2562224"/>
            <a:ext cx="908050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1" name="Line 560"/>
          <p:cNvSpPr>
            <a:spLocks noChangeShapeType="1"/>
          </p:cNvSpPr>
          <p:nvPr/>
        </p:nvSpPr>
        <p:spPr bwMode="auto">
          <a:xfrm>
            <a:off x="8343835" y="2593975"/>
            <a:ext cx="33572" cy="25348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22" name="Line 561"/>
          <p:cNvSpPr>
            <a:spLocks noChangeShapeType="1"/>
          </p:cNvSpPr>
          <p:nvPr/>
        </p:nvSpPr>
        <p:spPr bwMode="auto">
          <a:xfrm flipH="1" flipV="1">
            <a:off x="8185150" y="2889010"/>
            <a:ext cx="158750" cy="16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23" name="Line 562"/>
          <p:cNvSpPr>
            <a:spLocks noChangeShapeType="1"/>
          </p:cNvSpPr>
          <p:nvPr/>
        </p:nvSpPr>
        <p:spPr bwMode="auto">
          <a:xfrm flipH="1">
            <a:off x="8186673" y="3547889"/>
            <a:ext cx="15240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24" name="Line 563"/>
          <p:cNvSpPr>
            <a:spLocks noChangeShapeType="1"/>
          </p:cNvSpPr>
          <p:nvPr/>
        </p:nvSpPr>
        <p:spPr bwMode="auto">
          <a:xfrm flipH="1">
            <a:off x="8147839" y="4119619"/>
            <a:ext cx="229567" cy="945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27" name="Line 571"/>
          <p:cNvSpPr>
            <a:spLocks noChangeShapeType="1"/>
          </p:cNvSpPr>
          <p:nvPr/>
        </p:nvSpPr>
        <p:spPr bwMode="auto">
          <a:xfrm flipH="1">
            <a:off x="9827122" y="2140552"/>
            <a:ext cx="7405" cy="2733754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129" name="Line 573"/>
          <p:cNvSpPr>
            <a:spLocks noChangeShapeType="1"/>
          </p:cNvSpPr>
          <p:nvPr/>
        </p:nvSpPr>
        <p:spPr bwMode="auto">
          <a:xfrm flipH="1" flipV="1">
            <a:off x="9627842" y="2861126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32" name="Line 588"/>
          <p:cNvSpPr>
            <a:spLocks noChangeShapeType="1"/>
          </p:cNvSpPr>
          <p:nvPr/>
        </p:nvSpPr>
        <p:spPr bwMode="auto">
          <a:xfrm flipH="1">
            <a:off x="2809876" y="4594833"/>
            <a:ext cx="31582" cy="165764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3" name="Line 596"/>
          <p:cNvSpPr>
            <a:spLocks noChangeShapeType="1"/>
          </p:cNvSpPr>
          <p:nvPr/>
        </p:nvSpPr>
        <p:spPr bwMode="auto">
          <a:xfrm flipV="1">
            <a:off x="2834198" y="5039178"/>
            <a:ext cx="135785" cy="1292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5" name="Line 598"/>
          <p:cNvSpPr>
            <a:spLocks noChangeShapeType="1"/>
          </p:cNvSpPr>
          <p:nvPr/>
        </p:nvSpPr>
        <p:spPr bwMode="auto">
          <a:xfrm>
            <a:off x="2865438" y="5626821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36" name="Line 600"/>
          <p:cNvSpPr>
            <a:spLocks noChangeShapeType="1"/>
          </p:cNvSpPr>
          <p:nvPr/>
        </p:nvSpPr>
        <p:spPr bwMode="auto">
          <a:xfrm flipH="1">
            <a:off x="6826591" y="2552700"/>
            <a:ext cx="0" cy="28654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7" name="Line 607"/>
          <p:cNvSpPr>
            <a:spLocks noChangeShapeType="1"/>
          </p:cNvSpPr>
          <p:nvPr/>
        </p:nvSpPr>
        <p:spPr bwMode="auto">
          <a:xfrm>
            <a:off x="2834197" y="5622057"/>
            <a:ext cx="61403" cy="952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39" name="Line 609"/>
          <p:cNvSpPr>
            <a:spLocks noChangeShapeType="1"/>
          </p:cNvSpPr>
          <p:nvPr/>
        </p:nvSpPr>
        <p:spPr bwMode="auto">
          <a:xfrm flipV="1">
            <a:off x="2812937" y="3955027"/>
            <a:ext cx="124731" cy="18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40" name="Rectangle 610"/>
          <p:cNvSpPr>
            <a:spLocks noChangeArrowheads="1"/>
          </p:cNvSpPr>
          <p:nvPr/>
        </p:nvSpPr>
        <p:spPr bwMode="auto">
          <a:xfrm>
            <a:off x="2939371" y="3092998"/>
            <a:ext cx="1187450" cy="49395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  </a:t>
            </a:r>
            <a:r>
              <a:rPr lang="ru-RU" sz="800" dirty="0">
                <a:latin typeface="Tahoma" pitchFamily="34" charset="0"/>
              </a:rPr>
              <a:t>Комиссия по делам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несовершеннолетних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и защите их </a:t>
            </a:r>
            <a:r>
              <a:rPr lang="ru-RU" sz="800" dirty="0" smtClean="0">
                <a:latin typeface="Tahoma" pitchFamily="34" charset="0"/>
              </a:rPr>
              <a:t>прав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2141" name="Line 611"/>
          <p:cNvSpPr>
            <a:spLocks noChangeShapeType="1"/>
          </p:cNvSpPr>
          <p:nvPr/>
        </p:nvSpPr>
        <p:spPr bwMode="auto">
          <a:xfrm>
            <a:off x="2812938" y="3392713"/>
            <a:ext cx="133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42" name="Rectangle 612"/>
          <p:cNvSpPr>
            <a:spLocks noChangeArrowheads="1"/>
          </p:cNvSpPr>
          <p:nvPr/>
        </p:nvSpPr>
        <p:spPr bwMode="auto">
          <a:xfrm>
            <a:off x="6883138" y="4407003"/>
            <a:ext cx="1277938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по </a:t>
            </a:r>
            <a:r>
              <a:rPr lang="ru-RU" sz="800" dirty="0" smtClean="0">
                <a:latin typeface="Tahoma" pitchFamily="34" charset="0"/>
              </a:rPr>
              <a:t>труду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предпринимательству</a:t>
            </a:r>
          </a:p>
        </p:txBody>
      </p:sp>
      <p:sp>
        <p:nvSpPr>
          <p:cNvPr id="2143" name="Line 614"/>
          <p:cNvSpPr>
            <a:spLocks noChangeShapeType="1"/>
          </p:cNvSpPr>
          <p:nvPr/>
        </p:nvSpPr>
        <p:spPr bwMode="auto">
          <a:xfrm flipH="1">
            <a:off x="8185150" y="4612407"/>
            <a:ext cx="17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5" name="Rectangle 612"/>
          <p:cNvSpPr>
            <a:spLocks noChangeArrowheads="1"/>
          </p:cNvSpPr>
          <p:nvPr/>
        </p:nvSpPr>
        <p:spPr bwMode="auto">
          <a:xfrm>
            <a:off x="6888956" y="4874306"/>
            <a:ext cx="1303338" cy="411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информационных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технологий</a:t>
            </a:r>
          </a:p>
        </p:txBody>
      </p:sp>
      <p:sp>
        <p:nvSpPr>
          <p:cNvPr id="96" name="Line 407"/>
          <p:cNvSpPr>
            <a:spLocks noChangeShapeType="1"/>
          </p:cNvSpPr>
          <p:nvPr/>
        </p:nvSpPr>
        <p:spPr bwMode="auto">
          <a:xfrm flipH="1">
            <a:off x="6243637" y="1540215"/>
            <a:ext cx="0" cy="201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4" name="Rectangle 535"/>
          <p:cNvSpPr>
            <a:spLocks noChangeArrowheads="1"/>
          </p:cNvSpPr>
          <p:nvPr/>
        </p:nvSpPr>
        <p:spPr bwMode="auto">
          <a:xfrm>
            <a:off x="2972140" y="4316752"/>
            <a:ext cx="1112386" cy="42959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физической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культуры и спорта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97" name="Rectangle 535"/>
          <p:cNvSpPr>
            <a:spLocks noChangeArrowheads="1"/>
          </p:cNvSpPr>
          <p:nvPr/>
        </p:nvSpPr>
        <p:spPr bwMode="auto">
          <a:xfrm>
            <a:off x="2934668" y="3751829"/>
            <a:ext cx="1172819" cy="40639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молодежной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политики 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00" name="Line 597"/>
          <p:cNvSpPr>
            <a:spLocks noChangeShapeType="1"/>
          </p:cNvSpPr>
          <p:nvPr/>
        </p:nvSpPr>
        <p:spPr bwMode="auto">
          <a:xfrm>
            <a:off x="2908301" y="5056868"/>
            <a:ext cx="57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" name="Line 597"/>
          <p:cNvSpPr>
            <a:spLocks noChangeShapeType="1"/>
          </p:cNvSpPr>
          <p:nvPr/>
        </p:nvSpPr>
        <p:spPr bwMode="auto">
          <a:xfrm>
            <a:off x="2927687" y="4565082"/>
            <a:ext cx="57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 dirty="0"/>
          </a:p>
        </p:txBody>
      </p:sp>
      <p:sp>
        <p:nvSpPr>
          <p:cNvPr id="101" name="Line 598"/>
          <p:cNvSpPr>
            <a:spLocks noChangeShapeType="1"/>
          </p:cNvSpPr>
          <p:nvPr/>
        </p:nvSpPr>
        <p:spPr bwMode="auto">
          <a:xfrm>
            <a:off x="2895601" y="6252480"/>
            <a:ext cx="85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" name="Line 607"/>
          <p:cNvSpPr>
            <a:spLocks noChangeShapeType="1"/>
          </p:cNvSpPr>
          <p:nvPr/>
        </p:nvSpPr>
        <p:spPr bwMode="auto">
          <a:xfrm flipV="1">
            <a:off x="2855913" y="6257243"/>
            <a:ext cx="71773" cy="249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" name="Line 609"/>
          <p:cNvSpPr>
            <a:spLocks noChangeShapeType="1"/>
          </p:cNvSpPr>
          <p:nvPr/>
        </p:nvSpPr>
        <p:spPr bwMode="auto">
          <a:xfrm>
            <a:off x="2815432" y="4565082"/>
            <a:ext cx="1658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4" name="Line 558"/>
          <p:cNvSpPr>
            <a:spLocks noChangeShapeType="1"/>
          </p:cNvSpPr>
          <p:nvPr/>
        </p:nvSpPr>
        <p:spPr bwMode="auto">
          <a:xfrm>
            <a:off x="3500437" y="2441121"/>
            <a:ext cx="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cxnSp>
        <p:nvCxnSpPr>
          <p:cNvPr id="3" name="Прямая соединительная линия 2"/>
          <p:cNvCxnSpPr>
            <a:stCxn id="104" idx="1"/>
          </p:cNvCxnSpPr>
          <p:nvPr/>
        </p:nvCxnSpPr>
        <p:spPr>
          <a:xfrm flipH="1">
            <a:off x="2786063" y="2574471"/>
            <a:ext cx="714375" cy="532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Line 475"/>
          <p:cNvSpPr>
            <a:spLocks noChangeShapeType="1"/>
          </p:cNvSpPr>
          <p:nvPr/>
        </p:nvSpPr>
        <p:spPr bwMode="auto">
          <a:xfrm flipH="1">
            <a:off x="2272276" y="2429669"/>
            <a:ext cx="1588" cy="19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8" name="Rectangle 210"/>
          <p:cNvSpPr>
            <a:spLocks noChangeArrowheads="1"/>
          </p:cNvSpPr>
          <p:nvPr/>
        </p:nvSpPr>
        <p:spPr bwMode="auto">
          <a:xfrm>
            <a:off x="136525" y="1037260"/>
            <a:ext cx="2844801" cy="4288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1"/>
            <a:r>
              <a:rPr lang="ru-RU" sz="1000" b="1" dirty="0"/>
              <a:t>Помощник </a:t>
            </a:r>
            <a:r>
              <a:rPr lang="ru-RU" sz="1000" b="1" dirty="0" smtClean="0"/>
              <a:t>Главы муниципального </a:t>
            </a:r>
          </a:p>
          <a:p>
            <a:pPr algn="ctr" rtl="1"/>
            <a:r>
              <a:rPr lang="ru-RU" sz="1000" b="1" dirty="0" smtClean="0"/>
              <a:t>округа – секретарь антитеррористической </a:t>
            </a:r>
          </a:p>
          <a:p>
            <a:pPr algn="ctr" rtl="1"/>
            <a:r>
              <a:rPr lang="ru-RU" sz="1000" b="1" dirty="0" smtClean="0"/>
              <a:t>комиссии</a:t>
            </a:r>
            <a:endParaRPr lang="ru-RU" sz="1000" b="1" dirty="0"/>
          </a:p>
        </p:txBody>
      </p:sp>
      <p:sp>
        <p:nvSpPr>
          <p:cNvPr id="106" name="Line 238"/>
          <p:cNvSpPr>
            <a:spLocks noChangeShapeType="1"/>
          </p:cNvSpPr>
          <p:nvPr/>
        </p:nvSpPr>
        <p:spPr bwMode="auto">
          <a:xfrm flipH="1">
            <a:off x="2989262" y="993661"/>
            <a:ext cx="579719" cy="24493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7" name="Rectangle 231"/>
          <p:cNvSpPr>
            <a:spLocks noChangeArrowheads="1"/>
          </p:cNvSpPr>
          <p:nvPr/>
        </p:nvSpPr>
        <p:spPr bwMode="auto">
          <a:xfrm>
            <a:off x="4230687" y="2628900"/>
            <a:ext cx="1293812" cy="73660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Заместитель руководителя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аппарата Главы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муниципального округа–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начальник организационно-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контрольного отдела </a:t>
            </a:r>
          </a:p>
        </p:txBody>
      </p:sp>
      <p:sp>
        <p:nvSpPr>
          <p:cNvPr id="108" name="Rectangle 232"/>
          <p:cNvSpPr>
            <a:spLocks noChangeArrowheads="1"/>
          </p:cNvSpPr>
          <p:nvPr/>
        </p:nvSpPr>
        <p:spPr bwMode="auto">
          <a:xfrm>
            <a:off x="4240610" y="4910139"/>
            <a:ext cx="1206500" cy="36692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муниципальной</a:t>
            </a:r>
          </a:p>
          <a:p>
            <a:pPr algn="ctr"/>
            <a:r>
              <a:rPr lang="ru-RU" sz="800" dirty="0">
                <a:latin typeface="Tahoma" pitchFamily="34" charset="0"/>
              </a:rPr>
              <a:t> службы и </a:t>
            </a:r>
            <a:r>
              <a:rPr lang="ru-RU" sz="800" dirty="0" smtClean="0">
                <a:latin typeface="Tahoma" pitchFamily="34" charset="0"/>
              </a:rPr>
              <a:t>кадров</a:t>
            </a:r>
          </a:p>
        </p:txBody>
      </p:sp>
      <p:sp>
        <p:nvSpPr>
          <p:cNvPr id="109" name="Rectangle 231"/>
          <p:cNvSpPr>
            <a:spLocks noChangeArrowheads="1"/>
          </p:cNvSpPr>
          <p:nvPr/>
        </p:nvSpPr>
        <p:spPr bwMode="auto">
          <a:xfrm>
            <a:off x="4217024" y="3451224"/>
            <a:ext cx="1293812" cy="80838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000" dirty="0">
                <a:latin typeface="Tahoma" pitchFamily="34" charset="0"/>
              </a:rPr>
              <a:t> </a:t>
            </a:r>
            <a:r>
              <a:rPr lang="ru-RU" sz="800" dirty="0" smtClean="0">
                <a:latin typeface="Tahoma" pitchFamily="34" charset="0"/>
              </a:rPr>
              <a:t>Заместитель руководителя </a:t>
            </a:r>
          </a:p>
          <a:p>
            <a:pPr algn="ctr"/>
            <a:r>
              <a:rPr lang="ru-RU" sz="800" smtClean="0">
                <a:latin typeface="Tahoma" pitchFamily="34" charset="0"/>
              </a:rPr>
              <a:t>аппарата Главы </a:t>
            </a:r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муниципального округа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 информационной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п</a:t>
            </a:r>
            <a:r>
              <a:rPr lang="ru-RU" sz="800" dirty="0" smtClean="0">
                <a:latin typeface="Tahoma" pitchFamily="34" charset="0"/>
              </a:rPr>
              <a:t>олитике </a:t>
            </a:r>
          </a:p>
        </p:txBody>
      </p:sp>
      <p:sp>
        <p:nvSpPr>
          <p:cNvPr id="110" name="Line 450"/>
          <p:cNvSpPr>
            <a:spLocks noChangeShapeType="1"/>
          </p:cNvSpPr>
          <p:nvPr/>
        </p:nvSpPr>
        <p:spPr bwMode="auto">
          <a:xfrm flipH="1">
            <a:off x="5430610" y="6115050"/>
            <a:ext cx="2018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0" name="Rectangle 223"/>
          <p:cNvSpPr>
            <a:spLocks noChangeArrowheads="1"/>
          </p:cNvSpPr>
          <p:nvPr/>
        </p:nvSpPr>
        <p:spPr bwMode="auto">
          <a:xfrm>
            <a:off x="60272" y="5400005"/>
            <a:ext cx="1209676" cy="3392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Голофеевкий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1" name="Rectangle 223"/>
          <p:cNvSpPr>
            <a:spLocks noChangeArrowheads="1"/>
          </p:cNvSpPr>
          <p:nvPr/>
        </p:nvSpPr>
        <p:spPr bwMode="auto">
          <a:xfrm>
            <a:off x="1470204" y="5876482"/>
            <a:ext cx="1209708" cy="33477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Шидловский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отдел </a:t>
            </a:r>
            <a:endParaRPr lang="ru-RU" sz="800" dirty="0">
              <a:latin typeface="Tahoma" pitchFamily="34" charset="0"/>
            </a:endParaRP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22" name="Rectangle 223"/>
          <p:cNvSpPr>
            <a:spLocks noChangeArrowheads="1"/>
          </p:cNvSpPr>
          <p:nvPr/>
        </p:nvSpPr>
        <p:spPr bwMode="auto">
          <a:xfrm>
            <a:off x="80000" y="5888278"/>
            <a:ext cx="1182712" cy="32720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Грушевский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3" name="Rectangle 223"/>
          <p:cNvSpPr>
            <a:spLocks noChangeArrowheads="1"/>
          </p:cNvSpPr>
          <p:nvPr/>
        </p:nvSpPr>
        <p:spPr bwMode="auto">
          <a:xfrm>
            <a:off x="1473659" y="6361264"/>
            <a:ext cx="1188353" cy="32565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Ютановский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smtClean="0">
                <a:latin typeface="Tahoma" pitchFamily="34" charset="0"/>
              </a:rPr>
              <a:t>отдел 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4" name="Rectangle 223"/>
          <p:cNvSpPr>
            <a:spLocks noChangeArrowheads="1"/>
          </p:cNvSpPr>
          <p:nvPr/>
        </p:nvSpPr>
        <p:spPr bwMode="auto">
          <a:xfrm>
            <a:off x="91191" y="6334577"/>
            <a:ext cx="1171522" cy="32565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Погромский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5" name="Rectangle 223"/>
          <p:cNvSpPr>
            <a:spLocks noChangeArrowheads="1"/>
          </p:cNvSpPr>
          <p:nvPr/>
        </p:nvSpPr>
        <p:spPr bwMode="auto">
          <a:xfrm>
            <a:off x="85347" y="3822986"/>
            <a:ext cx="1183209" cy="3392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Пятницкий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</p:txBody>
      </p:sp>
      <p:sp>
        <p:nvSpPr>
          <p:cNvPr id="126" name="Rectangle 223"/>
          <p:cNvSpPr>
            <a:spLocks noChangeArrowheads="1"/>
          </p:cNvSpPr>
          <p:nvPr/>
        </p:nvSpPr>
        <p:spPr bwMode="auto">
          <a:xfrm>
            <a:off x="80000" y="3282988"/>
            <a:ext cx="1170221" cy="3392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Волоконовский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27" name="Rectangle 223"/>
          <p:cNvSpPr>
            <a:spLocks noChangeArrowheads="1"/>
          </p:cNvSpPr>
          <p:nvPr/>
        </p:nvSpPr>
        <p:spPr bwMode="auto">
          <a:xfrm>
            <a:off x="1497366" y="4392168"/>
            <a:ext cx="1209676" cy="3392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Староивановский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28" name="Rectangle 223"/>
          <p:cNvSpPr>
            <a:spLocks noChangeArrowheads="1"/>
          </p:cNvSpPr>
          <p:nvPr/>
        </p:nvSpPr>
        <p:spPr bwMode="auto">
          <a:xfrm>
            <a:off x="1500524" y="3844307"/>
            <a:ext cx="1209676" cy="3392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Репьевский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29" name="Rectangle 223"/>
          <p:cNvSpPr>
            <a:spLocks noChangeArrowheads="1"/>
          </p:cNvSpPr>
          <p:nvPr/>
        </p:nvSpPr>
        <p:spPr bwMode="auto">
          <a:xfrm>
            <a:off x="1493267" y="3296444"/>
            <a:ext cx="1218691" cy="3392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Покровкий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</p:txBody>
      </p:sp>
      <p:sp>
        <p:nvSpPr>
          <p:cNvPr id="130" name="Rectangle 223"/>
          <p:cNvSpPr>
            <a:spLocks noChangeArrowheads="1"/>
          </p:cNvSpPr>
          <p:nvPr/>
        </p:nvSpPr>
        <p:spPr bwMode="auto">
          <a:xfrm>
            <a:off x="1458178" y="5404773"/>
            <a:ext cx="1203834" cy="3392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Фощеватовский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sp>
        <p:nvSpPr>
          <p:cNvPr id="131" name="Rectangle 223"/>
          <p:cNvSpPr>
            <a:spLocks noChangeArrowheads="1"/>
          </p:cNvSpPr>
          <p:nvPr/>
        </p:nvSpPr>
        <p:spPr bwMode="auto">
          <a:xfrm>
            <a:off x="68084" y="4903641"/>
            <a:ext cx="1196532" cy="3392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Волчье-Александровский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отдел</a:t>
            </a:r>
            <a:endParaRPr lang="ru-RU" sz="800" dirty="0">
              <a:latin typeface="Tahoma" pitchFamily="34" charset="0"/>
            </a:endParaRPr>
          </a:p>
        </p:txBody>
      </p:sp>
      <p:sp>
        <p:nvSpPr>
          <p:cNvPr id="132" name="Rectangle 223"/>
          <p:cNvSpPr>
            <a:spLocks noChangeArrowheads="1"/>
          </p:cNvSpPr>
          <p:nvPr/>
        </p:nvSpPr>
        <p:spPr bwMode="auto">
          <a:xfrm>
            <a:off x="53689" y="4400794"/>
            <a:ext cx="1208436" cy="33923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err="1" smtClean="0">
                <a:latin typeface="Tahoma" pitchFamily="34" charset="0"/>
              </a:rPr>
              <a:t>Борисовский</a:t>
            </a:r>
            <a:r>
              <a:rPr lang="ru-RU" sz="800" dirty="0" smtClean="0">
                <a:latin typeface="Tahoma" pitchFamily="34" charset="0"/>
              </a:rPr>
              <a:t>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</p:txBody>
      </p:sp>
      <p:sp>
        <p:nvSpPr>
          <p:cNvPr id="133" name="Rectangle 223"/>
          <p:cNvSpPr>
            <a:spLocks noChangeArrowheads="1"/>
          </p:cNvSpPr>
          <p:nvPr/>
        </p:nvSpPr>
        <p:spPr bwMode="auto">
          <a:xfrm>
            <a:off x="1467362" y="4918303"/>
            <a:ext cx="1209676" cy="32316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err="1" smtClean="0">
                <a:latin typeface="Tahoma" pitchFamily="34" charset="0"/>
              </a:rPr>
              <a:t>Тишанский</a:t>
            </a:r>
            <a:r>
              <a:rPr lang="ru-RU" sz="800" dirty="0" smtClean="0">
                <a:latin typeface="Tahoma" pitchFamily="34" charset="0"/>
              </a:rPr>
              <a:t> </a:t>
            </a:r>
            <a:endParaRPr lang="ru-RU" sz="800" dirty="0">
              <a:latin typeface="Tahoma" pitchFamily="34" charset="0"/>
            </a:endParaRPr>
          </a:p>
          <a:p>
            <a:pPr algn="ctr"/>
            <a:r>
              <a:rPr lang="ru-RU" sz="800" dirty="0">
                <a:latin typeface="Tahoma" pitchFamily="34" charset="0"/>
              </a:rPr>
              <a:t>территориальный </a:t>
            </a:r>
          </a:p>
          <a:p>
            <a:pPr algn="ctr"/>
            <a:r>
              <a:rPr lang="ru-RU" sz="800" dirty="0">
                <a:latin typeface="Tahoma" pitchFamily="34" charset="0"/>
              </a:rPr>
              <a:t>отдел</a:t>
            </a:r>
          </a:p>
          <a:p>
            <a:pPr algn="ctr"/>
            <a:endParaRPr lang="ru-RU" sz="800" dirty="0">
              <a:latin typeface="Tahoma" pitchFamily="34" charset="0"/>
            </a:endParaRPr>
          </a:p>
        </p:txBody>
      </p:sp>
      <p:cxnSp>
        <p:nvCxnSpPr>
          <p:cNvPr id="7" name="Прямая соединительная линия 6"/>
          <p:cNvCxnSpPr>
            <a:stCxn id="2080" idx="3"/>
          </p:cNvCxnSpPr>
          <p:nvPr/>
        </p:nvCxnSpPr>
        <p:spPr>
          <a:xfrm>
            <a:off x="1323979" y="2150269"/>
            <a:ext cx="106362" cy="6616"/>
          </a:xfrm>
          <a:prstGeom prst="line">
            <a:avLst/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/>
          <p:cNvCxnSpPr/>
          <p:nvPr/>
        </p:nvCxnSpPr>
        <p:spPr>
          <a:xfrm flipV="1">
            <a:off x="1308309" y="2156885"/>
            <a:ext cx="95501" cy="313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я соединительная линия 137"/>
          <p:cNvCxnSpPr/>
          <p:nvPr/>
        </p:nvCxnSpPr>
        <p:spPr>
          <a:xfrm flipV="1">
            <a:off x="1307341" y="2156885"/>
            <a:ext cx="95501" cy="313"/>
          </a:xfrm>
          <a:prstGeom prst="line">
            <a:avLst/>
          </a:prstGeom>
          <a:ln w="63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Прямая соединительная линия 139"/>
          <p:cNvCxnSpPr/>
          <p:nvPr/>
        </p:nvCxnSpPr>
        <p:spPr>
          <a:xfrm flipV="1">
            <a:off x="1272684" y="6524093"/>
            <a:ext cx="130158" cy="314"/>
          </a:xfrm>
          <a:prstGeom prst="line">
            <a:avLst/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1371103" y="2163501"/>
            <a:ext cx="24256" cy="4360592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Line 497"/>
          <p:cNvSpPr>
            <a:spLocks noChangeShapeType="1"/>
          </p:cNvSpPr>
          <p:nvPr/>
        </p:nvSpPr>
        <p:spPr bwMode="auto">
          <a:xfrm flipH="1">
            <a:off x="5632589" y="2562225"/>
            <a:ext cx="16048" cy="355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0" name="Line 497"/>
          <p:cNvSpPr>
            <a:spLocks noChangeShapeType="1"/>
          </p:cNvSpPr>
          <p:nvPr/>
        </p:nvSpPr>
        <p:spPr bwMode="auto">
          <a:xfrm flipH="1">
            <a:off x="5632646" y="2562225"/>
            <a:ext cx="16048" cy="3552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1" name="Line 447"/>
          <p:cNvSpPr>
            <a:spLocks noChangeShapeType="1"/>
          </p:cNvSpPr>
          <p:nvPr/>
        </p:nvSpPr>
        <p:spPr bwMode="auto">
          <a:xfrm flipH="1" flipV="1">
            <a:off x="5487209" y="3856437"/>
            <a:ext cx="138112" cy="75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" name="Line 450"/>
          <p:cNvSpPr>
            <a:spLocks noChangeShapeType="1"/>
          </p:cNvSpPr>
          <p:nvPr/>
        </p:nvSpPr>
        <p:spPr bwMode="auto">
          <a:xfrm flipH="1">
            <a:off x="5416266" y="5529942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5" name="Line 450"/>
          <p:cNvSpPr>
            <a:spLocks noChangeShapeType="1"/>
          </p:cNvSpPr>
          <p:nvPr/>
        </p:nvSpPr>
        <p:spPr bwMode="auto">
          <a:xfrm flipH="1" flipV="1">
            <a:off x="1241201" y="6524093"/>
            <a:ext cx="154099" cy="175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6" name="Line 450"/>
          <p:cNvSpPr>
            <a:spLocks noChangeShapeType="1"/>
          </p:cNvSpPr>
          <p:nvPr/>
        </p:nvSpPr>
        <p:spPr bwMode="auto">
          <a:xfrm flipH="1">
            <a:off x="1213703" y="6051881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7" name="Line 450"/>
          <p:cNvSpPr>
            <a:spLocks noChangeShapeType="1"/>
          </p:cNvSpPr>
          <p:nvPr/>
        </p:nvSpPr>
        <p:spPr bwMode="auto">
          <a:xfrm flipH="1">
            <a:off x="1206162" y="5569623"/>
            <a:ext cx="189139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8" name="Line 450"/>
          <p:cNvSpPr>
            <a:spLocks noChangeShapeType="1"/>
          </p:cNvSpPr>
          <p:nvPr/>
        </p:nvSpPr>
        <p:spPr bwMode="auto">
          <a:xfrm flipH="1">
            <a:off x="1222675" y="5009875"/>
            <a:ext cx="162505" cy="222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9" name="Line 450"/>
          <p:cNvSpPr>
            <a:spLocks noChangeShapeType="1"/>
          </p:cNvSpPr>
          <p:nvPr/>
        </p:nvSpPr>
        <p:spPr bwMode="auto">
          <a:xfrm flipH="1">
            <a:off x="1234207" y="4538284"/>
            <a:ext cx="166078" cy="140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0" name="Line 450"/>
          <p:cNvSpPr>
            <a:spLocks noChangeShapeType="1"/>
          </p:cNvSpPr>
          <p:nvPr/>
        </p:nvSpPr>
        <p:spPr bwMode="auto">
          <a:xfrm flipH="1" flipV="1">
            <a:off x="1206162" y="3937471"/>
            <a:ext cx="194756" cy="8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1" name="Line 450"/>
          <p:cNvSpPr>
            <a:spLocks noChangeShapeType="1"/>
          </p:cNvSpPr>
          <p:nvPr/>
        </p:nvSpPr>
        <p:spPr bwMode="auto">
          <a:xfrm flipH="1">
            <a:off x="1222675" y="3453484"/>
            <a:ext cx="192475" cy="104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2" name="Line 609"/>
          <p:cNvSpPr>
            <a:spLocks noChangeShapeType="1"/>
          </p:cNvSpPr>
          <p:nvPr/>
        </p:nvSpPr>
        <p:spPr bwMode="auto">
          <a:xfrm>
            <a:off x="1371102" y="6449828"/>
            <a:ext cx="129421" cy="940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" name="Line 609"/>
          <p:cNvSpPr>
            <a:spLocks noChangeShapeType="1"/>
          </p:cNvSpPr>
          <p:nvPr/>
        </p:nvSpPr>
        <p:spPr bwMode="auto">
          <a:xfrm>
            <a:off x="1365545" y="6107099"/>
            <a:ext cx="112701" cy="79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4" name="Line 609"/>
          <p:cNvSpPr>
            <a:spLocks noChangeShapeType="1"/>
          </p:cNvSpPr>
          <p:nvPr/>
        </p:nvSpPr>
        <p:spPr bwMode="auto">
          <a:xfrm>
            <a:off x="1365544" y="5637914"/>
            <a:ext cx="106979" cy="666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5" name="Line 609"/>
          <p:cNvSpPr>
            <a:spLocks noChangeShapeType="1"/>
          </p:cNvSpPr>
          <p:nvPr/>
        </p:nvSpPr>
        <p:spPr bwMode="auto">
          <a:xfrm>
            <a:off x="1385179" y="5128871"/>
            <a:ext cx="135805" cy="131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6" name="Line 609"/>
          <p:cNvSpPr>
            <a:spLocks noChangeShapeType="1"/>
          </p:cNvSpPr>
          <p:nvPr/>
        </p:nvSpPr>
        <p:spPr bwMode="auto">
          <a:xfrm>
            <a:off x="1387699" y="4612407"/>
            <a:ext cx="1658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7" name="Line 609"/>
          <p:cNvSpPr>
            <a:spLocks noChangeShapeType="1"/>
          </p:cNvSpPr>
          <p:nvPr/>
        </p:nvSpPr>
        <p:spPr bwMode="auto">
          <a:xfrm flipV="1">
            <a:off x="1395300" y="4013925"/>
            <a:ext cx="128081" cy="789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8" name="Line 609"/>
          <p:cNvSpPr>
            <a:spLocks noChangeShapeType="1"/>
          </p:cNvSpPr>
          <p:nvPr/>
        </p:nvSpPr>
        <p:spPr bwMode="auto">
          <a:xfrm>
            <a:off x="1400919" y="3560705"/>
            <a:ext cx="16589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9" name="Line 614"/>
          <p:cNvSpPr>
            <a:spLocks noChangeShapeType="1"/>
          </p:cNvSpPr>
          <p:nvPr/>
        </p:nvSpPr>
        <p:spPr bwMode="auto">
          <a:xfrm flipH="1">
            <a:off x="8206919" y="5119232"/>
            <a:ext cx="17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9" name="Rectangle 534"/>
          <p:cNvSpPr>
            <a:spLocks noChangeArrowheads="1"/>
          </p:cNvSpPr>
          <p:nvPr/>
        </p:nvSpPr>
        <p:spPr bwMode="auto">
          <a:xfrm>
            <a:off x="8502040" y="5438546"/>
            <a:ext cx="1052052" cy="47058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Отдел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имущественных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земельных 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отношений</a:t>
            </a:r>
            <a:endParaRPr lang="ru-RU" sz="1000" dirty="0">
              <a:latin typeface="Tahoma" pitchFamily="34" charset="0"/>
            </a:endParaRPr>
          </a:p>
        </p:txBody>
      </p:sp>
      <p:sp>
        <p:nvSpPr>
          <p:cNvPr id="142" name="Rectangle 534"/>
          <p:cNvSpPr>
            <a:spLocks noChangeArrowheads="1"/>
          </p:cNvSpPr>
          <p:nvPr/>
        </p:nvSpPr>
        <p:spPr bwMode="auto">
          <a:xfrm>
            <a:off x="8525996" y="3045931"/>
            <a:ext cx="1092200" cy="400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капитального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строительства </a:t>
            </a:r>
          </a:p>
        </p:txBody>
      </p:sp>
      <p:sp>
        <p:nvSpPr>
          <p:cNvPr id="143" name="Rectangle 312"/>
          <p:cNvSpPr>
            <a:spLocks noChangeArrowheads="1"/>
          </p:cNvSpPr>
          <p:nvPr/>
        </p:nvSpPr>
        <p:spPr bwMode="auto">
          <a:xfrm>
            <a:off x="6876594" y="2626549"/>
            <a:ext cx="1330325" cy="61940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r>
              <a:rPr lang="ru-RU" sz="800" dirty="0" smtClean="0">
                <a:latin typeface="Tahoma" pitchFamily="34" charset="0"/>
              </a:rPr>
              <a:t>прогнозирования,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развития </a:t>
            </a:r>
            <a:r>
              <a:rPr lang="ru-RU" sz="800" dirty="0">
                <a:latin typeface="Tahoma" pitchFamily="34" charset="0"/>
              </a:rPr>
              <a:t>муниципальной</a:t>
            </a:r>
          </a:p>
          <a:p>
            <a:pPr algn="ctr"/>
            <a:r>
              <a:rPr lang="ru-RU" sz="800" dirty="0">
                <a:latin typeface="Tahoma" pitchFamily="34" charset="0"/>
              </a:rPr>
              <a:t>э</a:t>
            </a:r>
            <a:r>
              <a:rPr lang="ru-RU" sz="800" dirty="0" smtClean="0">
                <a:latin typeface="Tahoma" pitchFamily="34" charset="0"/>
              </a:rPr>
              <a:t>кономики и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потребительского рынка</a:t>
            </a:r>
          </a:p>
        </p:txBody>
      </p:sp>
      <p:sp>
        <p:nvSpPr>
          <p:cNvPr id="145" name="Line 244"/>
          <p:cNvSpPr>
            <a:spLocks noChangeShapeType="1"/>
          </p:cNvSpPr>
          <p:nvPr/>
        </p:nvSpPr>
        <p:spPr bwMode="auto">
          <a:xfrm flipH="1">
            <a:off x="7446962" y="1528763"/>
            <a:ext cx="1588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23" name="Прямая соединительная линия 22"/>
          <p:cNvCxnSpPr>
            <a:stCxn id="2127" idx="0"/>
            <a:endCxn id="2127" idx="0"/>
          </p:cNvCxnSpPr>
          <p:nvPr/>
        </p:nvCxnSpPr>
        <p:spPr>
          <a:xfrm>
            <a:off x="9834527" y="21405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2127" idx="0"/>
            <a:endCxn id="2127" idx="0"/>
          </p:cNvCxnSpPr>
          <p:nvPr/>
        </p:nvCxnSpPr>
        <p:spPr>
          <a:xfrm>
            <a:off x="9834527" y="214055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2127" idx="0"/>
            <a:endCxn id="2109" idx="3"/>
          </p:cNvCxnSpPr>
          <p:nvPr/>
        </p:nvCxnSpPr>
        <p:spPr>
          <a:xfrm flipH="1" flipV="1">
            <a:off x="9798050" y="2069646"/>
            <a:ext cx="36477" cy="7090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" name="Line 475"/>
          <p:cNvSpPr>
            <a:spLocks noChangeShapeType="1"/>
          </p:cNvSpPr>
          <p:nvPr/>
        </p:nvSpPr>
        <p:spPr bwMode="auto">
          <a:xfrm flipH="1">
            <a:off x="2270237" y="2430563"/>
            <a:ext cx="1588" cy="19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87" name="Line 327"/>
          <p:cNvSpPr>
            <a:spLocks noChangeShapeType="1"/>
          </p:cNvSpPr>
          <p:nvPr/>
        </p:nvSpPr>
        <p:spPr bwMode="auto">
          <a:xfrm flipH="1">
            <a:off x="2278063" y="1544977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9" name="Rectangle 511"/>
          <p:cNvSpPr>
            <a:spLocks noChangeArrowheads="1"/>
          </p:cNvSpPr>
          <p:nvPr/>
        </p:nvSpPr>
        <p:spPr bwMode="auto">
          <a:xfrm>
            <a:off x="8491391" y="4645470"/>
            <a:ext cx="1113193" cy="63999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имущественных,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земельных отношений,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архитектуры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и градостроительства</a:t>
            </a:r>
          </a:p>
        </p:txBody>
      </p:sp>
      <p:sp>
        <p:nvSpPr>
          <p:cNvPr id="170" name="Line 573"/>
          <p:cNvSpPr>
            <a:spLocks noChangeShapeType="1"/>
          </p:cNvSpPr>
          <p:nvPr/>
        </p:nvSpPr>
        <p:spPr bwMode="auto">
          <a:xfrm flipH="1" flipV="1">
            <a:off x="9627843" y="2861126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1" name="Line 573"/>
          <p:cNvSpPr>
            <a:spLocks noChangeShapeType="1"/>
          </p:cNvSpPr>
          <p:nvPr/>
        </p:nvSpPr>
        <p:spPr bwMode="auto">
          <a:xfrm flipH="1" flipV="1">
            <a:off x="9624792" y="2861126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" name="Line 573"/>
          <p:cNvSpPr>
            <a:spLocks noChangeShapeType="1"/>
          </p:cNvSpPr>
          <p:nvPr/>
        </p:nvSpPr>
        <p:spPr bwMode="auto">
          <a:xfrm flipH="1" flipV="1">
            <a:off x="9614059" y="4848444"/>
            <a:ext cx="191801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9" name="Rectangle 534"/>
          <p:cNvSpPr>
            <a:spLocks noChangeArrowheads="1"/>
          </p:cNvSpPr>
          <p:nvPr/>
        </p:nvSpPr>
        <p:spPr bwMode="auto">
          <a:xfrm>
            <a:off x="8522063" y="2532012"/>
            <a:ext cx="1092200" cy="4000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 smtClean="0">
                <a:latin typeface="Tahoma" pitchFamily="34" charset="0"/>
              </a:rPr>
              <a:t>Управление </a:t>
            </a:r>
          </a:p>
          <a:p>
            <a:pPr algn="ctr"/>
            <a:r>
              <a:rPr lang="ru-RU" sz="800" dirty="0" smtClean="0">
                <a:latin typeface="Tahoma" pitchFamily="34" charset="0"/>
              </a:rPr>
              <a:t>строительства и ЖКХ</a:t>
            </a:r>
          </a:p>
        </p:txBody>
      </p:sp>
      <p:sp>
        <p:nvSpPr>
          <p:cNvPr id="152" name="Rectangle 511"/>
          <p:cNvSpPr>
            <a:spLocks noChangeArrowheads="1"/>
          </p:cNvSpPr>
          <p:nvPr/>
        </p:nvSpPr>
        <p:spPr bwMode="auto">
          <a:xfrm>
            <a:off x="8502040" y="4113779"/>
            <a:ext cx="1090613" cy="40594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800" dirty="0">
                <a:latin typeface="Tahoma" pitchFamily="34" charset="0"/>
              </a:rPr>
              <a:t>Отдел </a:t>
            </a:r>
            <a:endParaRPr lang="ru-RU" sz="800" dirty="0" smtClean="0">
              <a:latin typeface="Tahoma" pitchFamily="34" charset="0"/>
            </a:endParaRPr>
          </a:p>
          <a:p>
            <a:pPr algn="ctr"/>
            <a:r>
              <a:rPr lang="ru-RU" sz="800" dirty="0" smtClean="0">
                <a:latin typeface="Tahoma" pitchFamily="34" charset="0"/>
              </a:rPr>
              <a:t>энергосбережения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9044290" y="2954337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Прямая со стрелкой 153"/>
          <p:cNvCxnSpPr/>
          <p:nvPr/>
        </p:nvCxnSpPr>
        <p:spPr>
          <a:xfrm flipH="1">
            <a:off x="9040711" y="3466062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Прямая со стрелкой 176"/>
          <p:cNvCxnSpPr/>
          <p:nvPr/>
        </p:nvCxnSpPr>
        <p:spPr>
          <a:xfrm flipH="1">
            <a:off x="8974722" y="4003261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Прямая со стрелкой 177"/>
          <p:cNvCxnSpPr/>
          <p:nvPr/>
        </p:nvCxnSpPr>
        <p:spPr>
          <a:xfrm flipH="1">
            <a:off x="8950641" y="5286541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Прямая со стрелкой 178"/>
          <p:cNvCxnSpPr/>
          <p:nvPr/>
        </p:nvCxnSpPr>
        <p:spPr>
          <a:xfrm flipH="1">
            <a:off x="8959089" y="5949454"/>
            <a:ext cx="77425" cy="1258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3046</TotalTime>
  <Words>314</Words>
  <Application>Microsoft Office PowerPoint</Application>
  <PresentationFormat>Произвольный</PresentationFormat>
  <Paragraphs>182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Оформление по умолчанию</vt:lpstr>
      <vt:lpstr>Структура Администрации Волоконовского муниципального округа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1</cp:lastModifiedBy>
  <cp:revision>120</cp:revision>
  <cp:lastPrinted>2025-10-28T05:38:28Z</cp:lastPrinted>
  <dcterms:created xsi:type="dcterms:W3CDTF">2012-03-12T06:12:45Z</dcterms:created>
  <dcterms:modified xsi:type="dcterms:W3CDTF">2025-10-31T13:19:06Z</dcterms:modified>
</cp:coreProperties>
</file>